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13" r:id="rId4"/>
    <p:sldId id="342" r:id="rId5"/>
    <p:sldId id="344" r:id="rId6"/>
    <p:sldId id="346" r:id="rId7"/>
    <p:sldId id="347" r:id="rId8"/>
    <p:sldId id="265" r:id="rId9"/>
    <p:sldId id="348" r:id="rId10"/>
    <p:sldId id="349" r:id="rId11"/>
    <p:sldId id="314" r:id="rId12"/>
    <p:sldId id="350" r:id="rId13"/>
    <p:sldId id="351" r:id="rId14"/>
    <p:sldId id="353" r:id="rId15"/>
    <p:sldId id="352" r:id="rId16"/>
    <p:sldId id="354" r:id="rId17"/>
    <p:sldId id="355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8" r:id="rId29"/>
    <p:sldId id="367" r:id="rId30"/>
    <p:sldId id="370" r:id="rId31"/>
    <p:sldId id="371" r:id="rId32"/>
    <p:sldId id="372" r:id="rId33"/>
    <p:sldId id="373" r:id="rId34"/>
    <p:sldId id="377" r:id="rId35"/>
    <p:sldId id="374" r:id="rId36"/>
    <p:sldId id="375" r:id="rId37"/>
    <p:sldId id="376" r:id="rId38"/>
    <p:sldId id="378" r:id="rId39"/>
    <p:sldId id="302" r:id="rId40"/>
    <p:sldId id="379" r:id="rId41"/>
    <p:sldId id="308" r:id="rId42"/>
    <p:sldId id="343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iFe/8Ykqdp7R4A8xbUH9Tsm54d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Campbell" initials="RC" lastIdx="1" clrIdx="0">
    <p:extLst>
      <p:ext uri="{19B8F6BF-5375-455C-9EA6-DF929625EA0E}">
        <p15:presenceInfo xmlns:p15="http://schemas.microsoft.com/office/powerpoint/2012/main" userId="Rachel Campb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6357" autoAdjust="0"/>
  </p:normalViewPr>
  <p:slideViewPr>
    <p:cSldViewPr snapToGrid="0">
      <p:cViewPr varScale="1">
        <p:scale>
          <a:sx n="77" d="100"/>
          <a:sy n="77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6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3ekM-GyKG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3ekM-GyKGE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8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https://youtu.be/A3ekM-GyKGE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507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133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185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813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099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731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026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408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3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https://youtu.be/A3ekM-GyKGE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476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70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6109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763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32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021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04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itle">
  <p:cSld name="Cover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" y="0"/>
            <a:ext cx="9143952" cy="51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8"/>
          <p:cNvSpPr txBox="1">
            <a:spLocks noGrp="1"/>
          </p:cNvSpPr>
          <p:nvPr>
            <p:ph type="title"/>
          </p:nvPr>
        </p:nvSpPr>
        <p:spPr>
          <a:xfrm>
            <a:off x="3410400" y="2256905"/>
            <a:ext cx="5733600" cy="15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nly">
  <p:cSld name="Section 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16;p59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60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Call out box">
  <p:cSld name="Content and Call out box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1"/>
          <p:cNvSpPr txBox="1">
            <a:spLocks noGrp="1"/>
          </p:cNvSpPr>
          <p:nvPr>
            <p:ph type="body" idx="1"/>
          </p:nvPr>
        </p:nvSpPr>
        <p:spPr>
          <a:xfrm>
            <a:off x="3958600" y="0"/>
            <a:ext cx="5185500" cy="48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Google Shape;25;p61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+ Picture v1">
  <p:cSld name="Section Title + Picture v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88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3ekM-GyKG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3ekM-GyKG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"/>
          <p:cNvSpPr txBox="1">
            <a:spLocks noGrp="1"/>
          </p:cNvSpPr>
          <p:nvPr>
            <p:ph type="title"/>
          </p:nvPr>
        </p:nvSpPr>
        <p:spPr>
          <a:xfrm>
            <a:off x="3410400" y="1941838"/>
            <a:ext cx="5733600" cy="20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/>
              <a:t>Providing Engaged Support for Learning: Focus on Toddler Language and Emerging Literacy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209275" y="836850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 to the Toddler CLASS®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31;p10">
            <a:extLst>
              <a:ext uri="{FF2B5EF4-FFF2-40B4-BE49-F238E27FC236}">
                <a16:creationId xmlns:a16="http://schemas.microsoft.com/office/drawing/2014/main" id="{D123B552-22DF-4211-AC5E-23720D8D08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040"/>
          <a:stretch/>
        </p:blipFill>
        <p:spPr>
          <a:xfrm>
            <a:off x="3965297" y="0"/>
            <a:ext cx="5178703" cy="5148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951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STRUCTURE OF THE TODDLER CLASS®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90609-737F-4102-A503-F751D98961F1}"/>
              </a:ext>
            </a:extLst>
          </p:cNvPr>
          <p:cNvSpPr txBox="1"/>
          <p:nvPr/>
        </p:nvSpPr>
        <p:spPr>
          <a:xfrm>
            <a:off x="120315" y="1255342"/>
            <a:ext cx="3934957" cy="70724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Domain: </a:t>
            </a:r>
            <a:r>
              <a:rPr lang="en-US" sz="1998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Emotional and Behavioral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8E87C-35BA-4617-BE19-2B4A857A6767}"/>
              </a:ext>
            </a:extLst>
          </p:cNvPr>
          <p:cNvSpPr txBox="1"/>
          <p:nvPr/>
        </p:nvSpPr>
        <p:spPr>
          <a:xfrm>
            <a:off x="120315" y="1992875"/>
            <a:ext cx="3392616" cy="3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Dimensions: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18F70-EEFB-482D-86B1-DB58CFCA858F}"/>
              </a:ext>
            </a:extLst>
          </p:cNvPr>
          <p:cNvSpPr txBox="1"/>
          <p:nvPr/>
        </p:nvSpPr>
        <p:spPr>
          <a:xfrm>
            <a:off x="541267" y="2432580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Positive Climate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77682-1F3D-49A8-B7F3-70474543ED10}"/>
              </a:ext>
            </a:extLst>
          </p:cNvPr>
          <p:cNvSpPr txBox="1"/>
          <p:nvPr/>
        </p:nvSpPr>
        <p:spPr>
          <a:xfrm>
            <a:off x="541267" y="2875920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Negative Climate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640AA-6363-4463-B815-EDB97159BCDA}"/>
              </a:ext>
            </a:extLst>
          </p:cNvPr>
          <p:cNvSpPr txBox="1"/>
          <p:nvPr/>
        </p:nvSpPr>
        <p:spPr>
          <a:xfrm>
            <a:off x="541267" y="3320715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Teacher Sensitivity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71039-DF1D-42C5-BE3D-B821EFDDF0F5}"/>
              </a:ext>
            </a:extLst>
          </p:cNvPr>
          <p:cNvSpPr txBox="1"/>
          <p:nvPr/>
        </p:nvSpPr>
        <p:spPr>
          <a:xfrm>
            <a:off x="541266" y="3761562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Regard for Child Perspective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D74CE-4B30-4B07-AC20-DF13897B5AB6}"/>
              </a:ext>
            </a:extLst>
          </p:cNvPr>
          <p:cNvSpPr txBox="1"/>
          <p:nvPr/>
        </p:nvSpPr>
        <p:spPr>
          <a:xfrm>
            <a:off x="4572000" y="1255342"/>
            <a:ext cx="3934957" cy="70724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Domain: </a:t>
            </a:r>
            <a:r>
              <a:rPr lang="en-US" sz="1998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Engaged Support for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95775-A549-43C2-8725-BA23BA439DEE}"/>
              </a:ext>
            </a:extLst>
          </p:cNvPr>
          <p:cNvSpPr txBox="1"/>
          <p:nvPr/>
        </p:nvSpPr>
        <p:spPr>
          <a:xfrm>
            <a:off x="4572000" y="1992875"/>
            <a:ext cx="3392616" cy="3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Dimensions: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BD10B-D6F0-4F9C-9DBB-A16052DABF7F}"/>
              </a:ext>
            </a:extLst>
          </p:cNvPr>
          <p:cNvSpPr txBox="1"/>
          <p:nvPr/>
        </p:nvSpPr>
        <p:spPr>
          <a:xfrm>
            <a:off x="4992952" y="2432580"/>
            <a:ext cx="3827001" cy="707245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Facilitation of Learning and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E4FA3-55D6-4979-A6D7-BA6DBE6E020D}"/>
              </a:ext>
            </a:extLst>
          </p:cNvPr>
          <p:cNvSpPr txBox="1"/>
          <p:nvPr/>
        </p:nvSpPr>
        <p:spPr>
          <a:xfrm>
            <a:off x="4992953" y="3191821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Quality of Feedback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B119E0-6F95-4A7E-B0AC-4A57F5C93E91}"/>
              </a:ext>
            </a:extLst>
          </p:cNvPr>
          <p:cNvSpPr txBox="1"/>
          <p:nvPr/>
        </p:nvSpPr>
        <p:spPr>
          <a:xfrm>
            <a:off x="4992952" y="3632668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Language Modeling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A40B64-2B1A-49AC-80B8-A5DB92069B27}"/>
              </a:ext>
            </a:extLst>
          </p:cNvPr>
          <p:cNvSpPr txBox="1"/>
          <p:nvPr/>
        </p:nvSpPr>
        <p:spPr>
          <a:xfrm>
            <a:off x="541266" y="4217300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Behavior Guidance</a:t>
            </a:r>
          </a:p>
        </p:txBody>
      </p:sp>
    </p:spTree>
    <p:extLst>
      <p:ext uri="{BB962C8B-B14F-4D97-AF65-F5344CB8AC3E}">
        <p14:creationId xmlns:p14="http://schemas.microsoft.com/office/powerpoint/2010/main" val="78175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433777" y="466224"/>
            <a:ext cx="4203479" cy="421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Take a few minutes to reflect on the kinds of interactions you have with children in your classroom that support their language and literacy development.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Be specific – jot down 3-5 things you do as part of your daily routines that encourage children to meet some of the early learning and development standards you explored earlier.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Emotional and Behavioral Support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218268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TODDLER BOOK SHARING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564938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Remember – for toddlers, literacy is about language, not print!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Keep in mind interactions from the CLASS® Emotional and Behavioral Support Domain.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Toddlers seek pleasurable connections (PC)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Toddlers need to move (TS)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Toddlers will come and go (RCP)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Toddlers need guidance for book handling and listening to books. (BG)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5" name="Google Shape;197;p14">
            <a:extLst>
              <a:ext uri="{FF2B5EF4-FFF2-40B4-BE49-F238E27FC236}">
                <a16:creationId xmlns:a16="http://schemas.microsoft.com/office/drawing/2014/main" id="{B1FA64F9-CB60-4D75-BD02-627CE380E1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01780" y="1067705"/>
            <a:ext cx="3342220" cy="3646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95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TODDLER BOOK SHARING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B6EB5-6B6B-4827-85FA-0C5A35000272}"/>
              </a:ext>
            </a:extLst>
          </p:cNvPr>
          <p:cNvSpPr txBox="1"/>
          <p:nvPr/>
        </p:nvSpPr>
        <p:spPr>
          <a:xfrm>
            <a:off x="2717947" y="4812885"/>
            <a:ext cx="370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CTRL and click the picture to play video.</a:t>
            </a:r>
          </a:p>
        </p:txBody>
      </p:sp>
      <p:pic>
        <p:nvPicPr>
          <p:cNvPr id="9" name="Google Shape;205;p15">
            <a:hlinkClick r:id="rId3"/>
            <a:extLst>
              <a:ext uri="{FF2B5EF4-FFF2-40B4-BE49-F238E27FC236}">
                <a16:creationId xmlns:a16="http://schemas.microsoft.com/office/drawing/2014/main" id="{9D36AFFF-165C-4A11-975E-85C1351680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501" y="1075391"/>
            <a:ext cx="5326998" cy="3653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67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Engaged Support for Learning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2013770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Facilitation of Learning and Development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18;p17">
            <a:extLst>
              <a:ext uri="{FF2B5EF4-FFF2-40B4-BE49-F238E27FC236}">
                <a16:creationId xmlns:a16="http://schemas.microsoft.com/office/drawing/2014/main" id="{F05BF5A7-77F5-4986-88C9-E8D1A530BFF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6235" r="16234"/>
          <a:stretch/>
        </p:blipFill>
        <p:spPr>
          <a:xfrm>
            <a:off x="3948256" y="0"/>
            <a:ext cx="5243511" cy="5148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54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Facilitation of Learning and Development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9DE1B-8641-4C95-854B-3F2A63C29994}"/>
              </a:ext>
            </a:extLst>
          </p:cNvPr>
          <p:cNvSpPr txBox="1"/>
          <p:nvPr/>
        </p:nvSpPr>
        <p:spPr>
          <a:xfrm>
            <a:off x="4367462" y="1375658"/>
            <a:ext cx="3934957" cy="70724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Dimension: </a:t>
            </a:r>
            <a:r>
              <a:rPr lang="en-US" sz="1998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Facilitation of Learning and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23670-F105-42EE-9909-A74B87DAE6F7}"/>
              </a:ext>
            </a:extLst>
          </p:cNvPr>
          <p:cNvSpPr txBox="1"/>
          <p:nvPr/>
        </p:nvSpPr>
        <p:spPr>
          <a:xfrm>
            <a:off x="4367462" y="2113191"/>
            <a:ext cx="3392616" cy="3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Indicators: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5816-6750-4E3B-AD57-1608FB9FA33A}"/>
              </a:ext>
            </a:extLst>
          </p:cNvPr>
          <p:cNvSpPr txBox="1"/>
          <p:nvPr/>
        </p:nvSpPr>
        <p:spPr>
          <a:xfrm>
            <a:off x="4788414" y="2552896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Active Facilitation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36311-4358-4646-BFA3-1EB146BE98F0}"/>
              </a:ext>
            </a:extLst>
          </p:cNvPr>
          <p:cNvSpPr txBox="1"/>
          <p:nvPr/>
        </p:nvSpPr>
        <p:spPr>
          <a:xfrm>
            <a:off x="4788414" y="2996236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Expansion of Cognition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163FC-E1AA-4E82-B7B8-6EB9D89EB6FB}"/>
              </a:ext>
            </a:extLst>
          </p:cNvPr>
          <p:cNvSpPr txBox="1"/>
          <p:nvPr/>
        </p:nvSpPr>
        <p:spPr>
          <a:xfrm>
            <a:off x="4788414" y="3441031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Children’s Active Engagement</a:t>
            </a:r>
          </a:p>
        </p:txBody>
      </p:sp>
    </p:spTree>
    <p:extLst>
      <p:ext uri="{BB962C8B-B14F-4D97-AF65-F5344CB8AC3E}">
        <p14:creationId xmlns:p14="http://schemas.microsoft.com/office/powerpoint/2010/main" val="30095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ACTIVE FACILITATION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518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provides intentional opportunities for exploration and learning.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Provides props related to books or themes of study.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“It’s collar is too shiny. Does our puppy have a collar? Do you want to put this shiny collar on him?”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guides exploration.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Engages with the children by pointing out interesting pictures in books. 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“That’s not my puppy. His nose is too squishy. Feel how soft and squishy this nose is. Squish, squish, squish.”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555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Welcome, Session &amp; Group Introductions</a:t>
            </a:r>
            <a:endParaRPr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ACTIVE FACILITATION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is involved in children’s activities to support learning and development.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Shares ideas with children and elicits their ideas.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“This dog has shaggy ears. The hair is long on his ears. Does our dog have shaggy ears? Let’s feel the shaggy ears.”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4" name="Google Shape;234;p19">
            <a:extLst>
              <a:ext uri="{FF2B5EF4-FFF2-40B4-BE49-F238E27FC236}">
                <a16:creationId xmlns:a16="http://schemas.microsoft.com/office/drawing/2014/main" id="{DF19DEE3-6BC9-4960-BFD9-25CB04A220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6404" y="1864434"/>
            <a:ext cx="4020144" cy="2102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687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EXPANSION OF COGNITION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547837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provides and embeds information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“…it’s coat is too hairy.”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Can you feel his coat? It’s like your hair. This is his hairy coat.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relates information to children’s lives and experiences.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Do you have a dog at home? Tell me about your dog.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Does your dog have a collar? What does his collar look like?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4" name="Google Shape;242;p20">
            <a:extLst>
              <a:ext uri="{FF2B5EF4-FFF2-40B4-BE49-F238E27FC236}">
                <a16:creationId xmlns:a16="http://schemas.microsoft.com/office/drawing/2014/main" id="{85B30592-4F10-4621-96C5-9A50523A41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03159" y="1626877"/>
            <a:ext cx="2560884" cy="2575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74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EXPANSION OF COGNITION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5297906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integrates concepts across activities and tasks.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We have a dog like this in our housekeeping center.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Look at all the puppies you found! Can you count them with me? How many do we have?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encourages thinking skills.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Which puppy is bigger?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How will we know it’s the right puppy?</a:t>
            </a:r>
          </a:p>
          <a:p>
            <a:pPr marL="228600" lvl="1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1800" dirty="0">
              <a:solidFill>
                <a:srgbClr val="434343"/>
              </a:solidFill>
            </a:endParaRP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5" name="Google Shape;242;p20">
            <a:extLst>
              <a:ext uri="{FF2B5EF4-FFF2-40B4-BE49-F238E27FC236}">
                <a16:creationId xmlns:a16="http://schemas.microsoft.com/office/drawing/2014/main" id="{58414A51-7C7F-4BD2-8B69-3077A19676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03159" y="1626877"/>
            <a:ext cx="2560884" cy="2575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429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CHILDREN’S ACTIVE ENGAGEMENT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23158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Manipulation of materials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bring book-related props or toys to the teacher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select books they want to read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Physical involvement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point to pictures in a book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turn pages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do motions to accompany the story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6" name="Google Shape;250;p21">
            <a:extLst>
              <a:ext uri="{FF2B5EF4-FFF2-40B4-BE49-F238E27FC236}">
                <a16:creationId xmlns:a16="http://schemas.microsoft.com/office/drawing/2014/main" id="{033DF2A3-ED64-4FE8-A7A3-3CAE7C4804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84204" y="1264618"/>
            <a:ext cx="1836783" cy="330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872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CHILDREN’S ACTIVE ENGAGEMENT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23158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Verbal involvement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name items in pictures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ask questions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Children repeat favorite words or phrases from the book</a:t>
            </a:r>
          </a:p>
          <a:p>
            <a:pPr marL="228600" lvl="1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1800" dirty="0">
              <a:solidFill>
                <a:srgbClr val="434343"/>
              </a:solidFill>
            </a:endParaRP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5" name="Google Shape;250;p21">
            <a:extLst>
              <a:ext uri="{FF2B5EF4-FFF2-40B4-BE49-F238E27FC236}">
                <a16:creationId xmlns:a16="http://schemas.microsoft.com/office/drawing/2014/main" id="{99B41B2F-746C-47CB-A2A4-9241A12705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84204" y="1264618"/>
            <a:ext cx="1836783" cy="330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231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Feedback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57;p22">
            <a:extLst>
              <a:ext uri="{FF2B5EF4-FFF2-40B4-BE49-F238E27FC236}">
                <a16:creationId xmlns:a16="http://schemas.microsoft.com/office/drawing/2014/main" id="{1EC2225B-9950-444B-B84E-AC5A4937C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73" b="28928"/>
          <a:stretch/>
        </p:blipFill>
        <p:spPr>
          <a:xfrm>
            <a:off x="3953006" y="-4763"/>
            <a:ext cx="5190993" cy="514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881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Feedback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9DE1B-8641-4C95-854B-3F2A63C29994}"/>
              </a:ext>
            </a:extLst>
          </p:cNvPr>
          <p:cNvSpPr txBox="1"/>
          <p:nvPr/>
        </p:nvSpPr>
        <p:spPr>
          <a:xfrm>
            <a:off x="4367462" y="1375658"/>
            <a:ext cx="3934957" cy="39978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Dimension: </a:t>
            </a:r>
            <a:r>
              <a:rPr lang="en-US" sz="1998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Quality of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23670-F105-42EE-9909-A74B87DAE6F7}"/>
              </a:ext>
            </a:extLst>
          </p:cNvPr>
          <p:cNvSpPr txBox="1"/>
          <p:nvPr/>
        </p:nvSpPr>
        <p:spPr>
          <a:xfrm>
            <a:off x="4367462" y="1819910"/>
            <a:ext cx="3392616" cy="3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Indicators: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5816-6750-4E3B-AD57-1608FB9FA33A}"/>
              </a:ext>
            </a:extLst>
          </p:cNvPr>
          <p:cNvSpPr txBox="1"/>
          <p:nvPr/>
        </p:nvSpPr>
        <p:spPr>
          <a:xfrm>
            <a:off x="4788414" y="2259615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Scaffolding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36311-4358-4646-BFA3-1EB146BE98F0}"/>
              </a:ext>
            </a:extLst>
          </p:cNvPr>
          <p:cNvSpPr txBox="1"/>
          <p:nvPr/>
        </p:nvSpPr>
        <p:spPr>
          <a:xfrm>
            <a:off x="4788414" y="2702955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Providing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163FC-E1AA-4E82-B7B8-6EB9D89EB6FB}"/>
              </a:ext>
            </a:extLst>
          </p:cNvPr>
          <p:cNvSpPr txBox="1"/>
          <p:nvPr/>
        </p:nvSpPr>
        <p:spPr>
          <a:xfrm>
            <a:off x="4788414" y="3147750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Encouragement and Affirmation</a:t>
            </a:r>
          </a:p>
        </p:txBody>
      </p:sp>
    </p:spTree>
    <p:extLst>
      <p:ext uri="{BB962C8B-B14F-4D97-AF65-F5344CB8AC3E}">
        <p14:creationId xmlns:p14="http://schemas.microsoft.com/office/powerpoint/2010/main" val="399719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SCAFFOLDING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518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Hints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Are you looking for the mouse on this page?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I see the mouse, just his head by one of the ears. Can you find it?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Verbal or physical assistance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I’ll help you trace the bumblebee lines with your finger.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Let’s count the bees together. (Counting as child points to each bee – one, two.)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What can you do if your dog’s ears get too shaggy?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Prompting thought processes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What can you do if your dog’s ears get too shaggy?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5096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PROVIDING INFORMATION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1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Clarification of concept or task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Shaggy means the hair is long and kind of messy.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That’s not the mouse. That’s a bumblebee.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Expansion and elaboration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Bumblebees fly – see, these bumbles have wings. The mouse doesn’t fly.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Those dotted lines show where the bumblebee was flying.</a:t>
            </a:r>
            <a:endParaRPr lang="en-US" sz="2000" dirty="0"/>
          </a:p>
        </p:txBody>
      </p:sp>
      <p:pic>
        <p:nvPicPr>
          <p:cNvPr id="4" name="Google Shape;282;p25">
            <a:extLst>
              <a:ext uri="{FF2B5EF4-FFF2-40B4-BE49-F238E27FC236}">
                <a16:creationId xmlns:a16="http://schemas.microsoft.com/office/drawing/2014/main" id="{693F22BC-F040-45D6-9031-EAFF1CD5A10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6678" y="1739098"/>
            <a:ext cx="4524921" cy="2351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990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ENCOURAGEMENT AND AFFIRMATION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518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Teacher provides individualized feedback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Jamal is counting the bumblebees. There are two bumblebees.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Reece, I like how you are turning the pages so carefully.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Teacher provides specific feedback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You’re feeling the shaggy ears. Can you feel how long these hairs are? These ears are really shaggy.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Teacher offers recognition of accomplishment or effort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You’re trying to find the mouse on every page. Keep looking. You’re finding so many mice!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068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Learning Objectives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24119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Feedback Activity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82;p25">
            <a:extLst>
              <a:ext uri="{FF2B5EF4-FFF2-40B4-BE49-F238E27FC236}">
                <a16:creationId xmlns:a16="http://schemas.microsoft.com/office/drawing/2014/main" id="{4F2283EB-DDE2-4F4C-AB4F-40ECA84854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1912" b="8149"/>
          <a:stretch/>
        </p:blipFill>
        <p:spPr>
          <a:xfrm>
            <a:off x="3961352" y="-1"/>
            <a:ext cx="5182648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304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Language Modeling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304;p28">
            <a:extLst>
              <a:ext uri="{FF2B5EF4-FFF2-40B4-BE49-F238E27FC236}">
                <a16:creationId xmlns:a16="http://schemas.microsoft.com/office/drawing/2014/main" id="{BABCB644-2819-4BFD-AA9D-3C1E130E70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148" t="2034" r="1338" b="3355"/>
          <a:stretch/>
        </p:blipFill>
        <p:spPr>
          <a:xfrm>
            <a:off x="3958389" y="0"/>
            <a:ext cx="518561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904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Language Modeling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9DE1B-8641-4C95-854B-3F2A63C29994}"/>
              </a:ext>
            </a:extLst>
          </p:cNvPr>
          <p:cNvSpPr txBox="1"/>
          <p:nvPr/>
        </p:nvSpPr>
        <p:spPr>
          <a:xfrm>
            <a:off x="4367462" y="1375658"/>
            <a:ext cx="3934957" cy="39978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Dimension: </a:t>
            </a:r>
            <a:r>
              <a:rPr lang="en-US" sz="1998" b="1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Language Modeling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23670-F105-42EE-9909-A74B87DAE6F7}"/>
              </a:ext>
            </a:extLst>
          </p:cNvPr>
          <p:cNvSpPr txBox="1"/>
          <p:nvPr/>
        </p:nvSpPr>
        <p:spPr>
          <a:xfrm>
            <a:off x="4367462" y="1819910"/>
            <a:ext cx="3392616" cy="3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b="1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Indicators: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5816-6750-4E3B-AD57-1608FB9FA33A}"/>
              </a:ext>
            </a:extLst>
          </p:cNvPr>
          <p:cNvSpPr txBox="1"/>
          <p:nvPr/>
        </p:nvSpPr>
        <p:spPr>
          <a:xfrm>
            <a:off x="4788414" y="2259615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Supporting Language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36311-4358-4646-BFA3-1EB146BE98F0}"/>
              </a:ext>
            </a:extLst>
          </p:cNvPr>
          <p:cNvSpPr txBox="1"/>
          <p:nvPr/>
        </p:nvSpPr>
        <p:spPr>
          <a:xfrm>
            <a:off x="4788414" y="2702955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Repetition and Extension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163FC-E1AA-4E82-B7B8-6EB9D89EB6FB}"/>
              </a:ext>
            </a:extLst>
          </p:cNvPr>
          <p:cNvSpPr txBox="1"/>
          <p:nvPr/>
        </p:nvSpPr>
        <p:spPr>
          <a:xfrm>
            <a:off x="4788414" y="3147750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Self- and Parallel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1D01F-D58C-4E73-AC0E-51D558D8DE2B}"/>
              </a:ext>
            </a:extLst>
          </p:cNvPr>
          <p:cNvSpPr txBox="1"/>
          <p:nvPr/>
        </p:nvSpPr>
        <p:spPr>
          <a:xfrm>
            <a:off x="4788413" y="3592545"/>
            <a:ext cx="3827001" cy="3997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8272" defTabSz="456789">
              <a:buClrTx/>
            </a:pPr>
            <a:r>
              <a:rPr lang="en-US" sz="1998" kern="1200" dirty="0">
                <a:solidFill>
                  <a:srgbClr val="434343"/>
                </a:solidFill>
                <a:latin typeface="Calibri" panose="020F0502020204030204"/>
                <a:ea typeface="+mn-ea"/>
                <a:cs typeface="+mn-cs"/>
              </a:rPr>
              <a:t>Advanced Language</a:t>
            </a:r>
          </a:p>
        </p:txBody>
      </p:sp>
    </p:spTree>
    <p:extLst>
      <p:ext uri="{BB962C8B-B14F-4D97-AF65-F5344CB8AC3E}">
        <p14:creationId xmlns:p14="http://schemas.microsoft.com/office/powerpoint/2010/main" val="3556661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SUPPORTING LANGUAGE USE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1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Back and forth exchange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Teacher (T): Do you see the tail?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Child (C): (Points) Tail!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T: That tail is fluffy.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C: It’s fluffy.</a:t>
            </a:r>
          </a:p>
          <a:p>
            <a:pPr marL="114300" indent="0">
              <a:buNone/>
            </a:pPr>
            <a:endParaRPr lang="en-US" sz="20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F4716A-8C01-4902-A2CE-B6C88B83311D}"/>
              </a:ext>
            </a:extLst>
          </p:cNvPr>
          <p:cNvSpPr txBox="1">
            <a:spLocks/>
          </p:cNvSpPr>
          <p:nvPr/>
        </p:nvSpPr>
        <p:spPr>
          <a:xfrm>
            <a:off x="4572000" y="1143000"/>
            <a:ext cx="44196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Contingent responding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C: I saw that.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T: You have seen a dog like this one?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C: In the park.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T: You saw someone walking a dog like this in the park!</a:t>
            </a:r>
          </a:p>
          <a:p>
            <a:pPr marL="114300" indent="0">
              <a:buFont typeface="Arial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4865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SUPPORTING LANGUAGE USE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1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Open-ended questioning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What else did you see in the park?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Why do you think people take dogs to the park?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6" name="Google Shape;320;p30">
            <a:extLst>
              <a:ext uri="{FF2B5EF4-FFF2-40B4-BE49-F238E27FC236}">
                <a16:creationId xmlns:a16="http://schemas.microsoft.com/office/drawing/2014/main" id="{23D74BB7-D6DC-48CB-A6E1-3768EDF668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6434" y="1939717"/>
            <a:ext cx="3966474" cy="1958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644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REPETITION AND EXTENSION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518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Repeats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C: Puppy.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T: Yes, that is the puppy.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C: Fluffy.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T: The tail is fluffy.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Extends/Elaborates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C: Fluffy.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T: This puppy’s tail is fluffy. It’s really soft.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4" name="Google Shape;320;p30">
            <a:extLst>
              <a:ext uri="{FF2B5EF4-FFF2-40B4-BE49-F238E27FC236}">
                <a16:creationId xmlns:a16="http://schemas.microsoft.com/office/drawing/2014/main" id="{4A296DEE-5056-41FE-A7D4-5D3CE0449F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6434" y="1939717"/>
            <a:ext cx="3966474" cy="1958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522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SELF- AND PARALLEL TALK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518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describes own actions with language.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I’m just turning one page so we see the next puppy.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I’m counting the flowers. One, two, three!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The teacher narrates child’s actions with language.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You’re feeling the fluffy tail. It’s soft.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You skipped a page.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0247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ADVANCED LANGUAGE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5189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Variety of words and/or descriptive vocabulary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That’s the dog’s tail. It’s soft and fluffy.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This dog has his eyes closed and his nose up in the air.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Labeling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I see three red flowers.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/>
              <a:t>There’s the mouse.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>
                <a:solidFill>
                  <a:schemeClr val="accent3"/>
                </a:solidFill>
              </a:rPr>
              <a:t>Connection to familiar words and ideas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That’s the dog’s paws. Paws are dogs’ feet, like your feet. But dogs have four paws. You only have two feet.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0747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TODDLER BOOK SHARING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B6EB5-6B6B-4827-85FA-0C5A35000272}"/>
              </a:ext>
            </a:extLst>
          </p:cNvPr>
          <p:cNvSpPr txBox="1"/>
          <p:nvPr/>
        </p:nvSpPr>
        <p:spPr>
          <a:xfrm>
            <a:off x="2717947" y="4812885"/>
            <a:ext cx="3708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CTRL and click the picture to play video.</a:t>
            </a:r>
          </a:p>
        </p:txBody>
      </p:sp>
      <p:pic>
        <p:nvPicPr>
          <p:cNvPr id="9" name="Google Shape;205;p15">
            <a:hlinkClick r:id="rId3"/>
            <a:extLst>
              <a:ext uri="{FF2B5EF4-FFF2-40B4-BE49-F238E27FC236}">
                <a16:creationId xmlns:a16="http://schemas.microsoft.com/office/drawing/2014/main" id="{9D36AFFF-165C-4A11-975E-85C1351680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501" y="1075391"/>
            <a:ext cx="5326998" cy="3653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379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Session Review</a:t>
            </a:r>
            <a:endParaRPr sz="3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Define what constitutes early literacy learning for toddlers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Establish an environment that offers emotional and behavioral support as they engage in literacy interactions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Facilitate classroom activities and interactions to expand toddlers’ thinking and active engagement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Embed feedback opportunities into instructional activities and interactions with children to scaffold their learning, provide information, and offer encouragement and affirmation of children’s responses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Model language in ways that support children’s language use and encourage their use of more advanced language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197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REVIEW 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Define what constitutes early literacy learning for toddlers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Establish an environment that offers emotional and behavioral support as they engage in literacy interactions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Facilitate classroom activities and interactions to expand toddlers’ thinking and active engagement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Embed feedback opportunities into instructional activities and interactions with children to scaffold their learning, provide information, and offer encouragement and affirmation of children’s responses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Model language in ways that support children’s language use and encourage their use of more advanced language</a:t>
            </a:r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7257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Reflections,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Questions, &amp; Comments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EB69C-E7FD-3D49-B6E6-EA145B5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666" r="7327" b="-666"/>
          <a:stretch/>
        </p:blipFill>
        <p:spPr>
          <a:xfrm>
            <a:off x="3943847" y="0"/>
            <a:ext cx="5200153" cy="520300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13311" y="1065837"/>
            <a:ext cx="3492067" cy="3466590"/>
          </a:xfrm>
          <a:prstGeom prst="rect">
            <a:avLst/>
          </a:prstGeom>
        </p:spPr>
        <p:txBody>
          <a:bodyPr spcFirstLastPara="1" vert="horz" wrap="square" lIns="91340" tIns="91340" rIns="91340" bIns="91340" rtlCol="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Please complete the Post-Assessment Evaluation.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4992A-1CD1-48C4-BAAA-02C44C0C7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4" t="-56" r="24474" b="56"/>
          <a:stretch/>
        </p:blipFill>
        <p:spPr>
          <a:xfrm>
            <a:off x="3946937" y="2874"/>
            <a:ext cx="5192834" cy="51377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Toddler Language and Emerging Literacy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63712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433777" y="1018926"/>
            <a:ext cx="4203479" cy="310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is most important for toddlers to learn before they begin preschool literacy instruction?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emerging literacy skills should one- and two-year-old children develop?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kinds of knowledge and skills do toddlers need to support early literacy?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Turn and Talk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LITERACY IS LANGUAGE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5759302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Early literacy for toddlers, unlike for preschool age children, is less about print and written language.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For infants and toddlers, literacy begins with learning and using oral language.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Literacy begins to emerge when young toddlers first connect oral language to the content of simple books.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Literacy develops further when older toddlers engage in more interactive exploration of books and stories.</a:t>
            </a:r>
          </a:p>
          <a:p>
            <a:pPr marL="114300" indent="0">
              <a:buNone/>
            </a:pPr>
            <a:endParaRPr lang="en-US" sz="2000" dirty="0"/>
          </a:p>
        </p:txBody>
      </p:sp>
      <p:pic>
        <p:nvPicPr>
          <p:cNvPr id="4" name="Google Shape;109;p7">
            <a:extLst>
              <a:ext uri="{FF2B5EF4-FFF2-40B4-BE49-F238E27FC236}">
                <a16:creationId xmlns:a16="http://schemas.microsoft.com/office/drawing/2014/main" id="{B364DA41-D1F5-4EFF-A855-ACA9B9B59C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90168" y="1047600"/>
            <a:ext cx="2753828" cy="3671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445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209275" y="836850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Early Learning and Development Standards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18;p8">
            <a:extLst>
              <a:ext uri="{FF2B5EF4-FFF2-40B4-BE49-F238E27FC236}">
                <a16:creationId xmlns:a16="http://schemas.microsoft.com/office/drawing/2014/main" id="{54C7BE61-0473-41E7-9CEA-53BDBD6DDA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3" r="1"/>
          <a:stretch/>
        </p:blipFill>
        <p:spPr>
          <a:xfrm>
            <a:off x="4054296" y="523737"/>
            <a:ext cx="4972527" cy="3955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Overview of Toddler CLASS®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213047958"/>
      </p:ext>
    </p:extLst>
  </p:cSld>
  <p:clrMapOvr>
    <a:masterClrMapping/>
  </p:clrMapOvr>
</p:sld>
</file>

<file path=ppt/theme/theme1.xml><?xml version="1.0" encoding="utf-8"?>
<a:theme xmlns:a="http://schemas.openxmlformats.org/drawingml/2006/main" name="Early Childhood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8236</TotalTime>
  <Words>1473</Words>
  <Application>Microsoft Office PowerPoint</Application>
  <PresentationFormat>On-screen Show (16:9)</PresentationFormat>
  <Paragraphs>203</Paragraphs>
  <Slides>42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Early Childhood</vt:lpstr>
      <vt:lpstr>Providing Engaged Support for Learning: Focus on Toddler Language and Emerging Literacy</vt:lpstr>
      <vt:lpstr>Welcome, Session &amp; Group Introductions</vt:lpstr>
      <vt:lpstr>Learning Objectives</vt:lpstr>
      <vt:lpstr>LEARNING OBJECTIVES</vt:lpstr>
      <vt:lpstr>Toddler Language and Emerging Literacy</vt:lpstr>
      <vt:lpstr>Turn and Talk</vt:lpstr>
      <vt:lpstr>LITERACY IS LANGUAGE</vt:lpstr>
      <vt:lpstr>Early Learning and Development Standards</vt:lpstr>
      <vt:lpstr>Overview of Toddler CLASS®</vt:lpstr>
      <vt:lpstr>Connections to the Toddler CLASS®</vt:lpstr>
      <vt:lpstr>STRUCTURE OF THE TODDLER CLASS®</vt:lpstr>
      <vt:lpstr>Reflections</vt:lpstr>
      <vt:lpstr>Emotional and Behavioral Support</vt:lpstr>
      <vt:lpstr>TODDLER BOOK SHARING</vt:lpstr>
      <vt:lpstr>TODDLER BOOK SHARING</vt:lpstr>
      <vt:lpstr>Engaged Support for Learning</vt:lpstr>
      <vt:lpstr>Facilitation of Learning and Development</vt:lpstr>
      <vt:lpstr>Facilitation of Learning and Development</vt:lpstr>
      <vt:lpstr>ACTIVE FACILITATION</vt:lpstr>
      <vt:lpstr>ACTIVE FACILITATION</vt:lpstr>
      <vt:lpstr>EXPANSION OF COGNITION</vt:lpstr>
      <vt:lpstr>EXPANSION OF COGNITION</vt:lpstr>
      <vt:lpstr>CHILDREN’S ACTIVE ENGAGEMENT</vt:lpstr>
      <vt:lpstr>CHILDREN’S ACTIVE ENGAGEMENT</vt:lpstr>
      <vt:lpstr>Quality of Feedback</vt:lpstr>
      <vt:lpstr>Quality of Feedback</vt:lpstr>
      <vt:lpstr>SCAFFOLDING</vt:lpstr>
      <vt:lpstr>PROVIDING INFORMATION</vt:lpstr>
      <vt:lpstr>ENCOURAGEMENT AND AFFIRMATION</vt:lpstr>
      <vt:lpstr>Quality of Feedback Activity</vt:lpstr>
      <vt:lpstr>Language Modeling</vt:lpstr>
      <vt:lpstr>Language Modeling</vt:lpstr>
      <vt:lpstr>SUPPORTING LANGUAGE USE</vt:lpstr>
      <vt:lpstr>SUPPORTING LANGUAGE USE</vt:lpstr>
      <vt:lpstr>REPETITION AND EXTENSION</vt:lpstr>
      <vt:lpstr>SELF- AND PARALLEL TALK</vt:lpstr>
      <vt:lpstr>ADVANCED LANGUAGE</vt:lpstr>
      <vt:lpstr>TODDLER BOOK SHARING</vt:lpstr>
      <vt:lpstr>Session Review</vt:lpstr>
      <vt:lpstr>REVIEW LEARNING OBJECTIVES</vt:lpstr>
      <vt:lpstr>Reflections, Questions, &amp; Comments</vt:lpstr>
      <vt:lpstr>Please complete the Post-Assessment Evaluation.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 Closer Look at Early Childhood Development &amp; Learning: A Standards-Based Approach</dc:title>
  <dc:creator>19852</dc:creator>
  <cp:lastModifiedBy>Meredith Eckard</cp:lastModifiedBy>
  <cp:revision>93</cp:revision>
  <dcterms:modified xsi:type="dcterms:W3CDTF">2020-12-30T19:07:27Z</dcterms:modified>
</cp:coreProperties>
</file>