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75BB21-689D-44EA-ACB4-F48649C5D691}">
  <a:tblStyle styleId="{0F75BB21-689D-44EA-ACB4-F48649C5D69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1E7D9E3-AC62-4766-9C8E-38C5F9F3251E}" styleName="Table_1">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2108" y="52"/>
      </p:cViewPr>
      <p:guideLst>
        <p:guide orient="horz" pos="3168"/>
        <p:guide pos="2448"/>
        <p:guide orient="horz" pos="20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d89262e71_0_0: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d89262e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f9bf711952_0_0: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f9bf71195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t="2954" b="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6839125" cy="548600"/>
        </p:xfrm>
        <a:graphic>
          <a:graphicData uri="http://schemas.openxmlformats.org/drawingml/2006/table">
            <a:tbl>
              <a:tblPr>
                <a:noFill/>
                <a:tableStyleId>{0F75BB21-689D-44EA-ACB4-F48649C5D691}</a:tableStyleId>
              </a:tblPr>
              <a:tblGrid>
                <a:gridCol w="802925">
                  <a:extLst>
                    <a:ext uri="{9D8B030D-6E8A-4147-A177-3AD203B41FA5}">
                      <a16:colId xmlns:a16="http://schemas.microsoft.com/office/drawing/2014/main" val="20000"/>
                    </a:ext>
                  </a:extLst>
                </a:gridCol>
                <a:gridCol w="2280425">
                  <a:extLst>
                    <a:ext uri="{9D8B030D-6E8A-4147-A177-3AD203B41FA5}">
                      <a16:colId xmlns:a16="http://schemas.microsoft.com/office/drawing/2014/main" val="20001"/>
                    </a:ext>
                  </a:extLst>
                </a:gridCol>
                <a:gridCol w="2057250">
                  <a:extLst>
                    <a:ext uri="{9D8B030D-6E8A-4147-A177-3AD203B41FA5}">
                      <a16:colId xmlns:a16="http://schemas.microsoft.com/office/drawing/2014/main" val="20002"/>
                    </a:ext>
                  </a:extLst>
                </a:gridCol>
                <a:gridCol w="1698525">
                  <a:extLst>
                    <a:ext uri="{9D8B030D-6E8A-4147-A177-3AD203B41FA5}">
                      <a16:colId xmlns:a16="http://schemas.microsoft.com/office/drawing/2014/main" val="20003"/>
                    </a:ext>
                  </a:extLst>
                </a:gridCol>
              </a:tblGrid>
              <a:tr h="548600">
                <a:tc>
                  <a:txBody>
                    <a:bodyPr/>
                    <a:lstStyle/>
                    <a:p>
                      <a:pPr marL="0" lvl="0" indent="0" algn="l" rtl="0">
                        <a:spcBef>
                          <a:spcPts val="0"/>
                        </a:spcBef>
                        <a:spcAft>
                          <a:spcPts val="0"/>
                        </a:spcAft>
                        <a:buNone/>
                      </a:pPr>
                      <a:r>
                        <a:rPr lang="en" b="1">
                          <a:latin typeface="Calibri"/>
                          <a:ea typeface="Calibri"/>
                          <a:cs typeface="Calibri"/>
                          <a:sym typeface="Calibri"/>
                        </a:rPr>
                        <a:t>Activity:</a:t>
                      </a:r>
                      <a:endParaRPr b="1">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Decoding Words with Double Letter Spellings</a:t>
                      </a:r>
                      <a:endParaRPr sz="1200">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b="1">
                          <a:latin typeface="Calibri"/>
                          <a:ea typeface="Calibri"/>
                          <a:cs typeface="Calibri"/>
                          <a:sym typeface="Calibri"/>
                        </a:rPr>
                        <a:t>“Reading Rope” Strand:</a:t>
                      </a:r>
                      <a:endParaRPr b="1">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just" rtl="0">
                        <a:spcBef>
                          <a:spcPts val="0"/>
                        </a:spcBef>
                        <a:spcAft>
                          <a:spcPts val="0"/>
                        </a:spcAft>
                        <a:buClr>
                          <a:schemeClr val="dk1"/>
                        </a:buClr>
                        <a:buSzPts val="1100"/>
                        <a:buFont typeface="Arial"/>
                        <a:buNone/>
                      </a:pPr>
                      <a:r>
                        <a:rPr lang="en" sz="1200">
                          <a:latin typeface="Calibri"/>
                          <a:ea typeface="Calibri"/>
                          <a:cs typeface="Calibri"/>
                          <a:sym typeface="Calibri"/>
                        </a:rPr>
                        <a:t>Decoding</a:t>
                      </a:r>
                      <a:endParaRPr sz="1200">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57" name="Google Shape;57;p13"/>
          <p:cNvGraphicFramePr/>
          <p:nvPr/>
        </p:nvGraphicFramePr>
        <p:xfrm>
          <a:off x="521638" y="4852625"/>
          <a:ext cx="6784100" cy="601360"/>
        </p:xfrm>
        <a:graphic>
          <a:graphicData uri="http://schemas.openxmlformats.org/drawingml/2006/table">
            <a:tbl>
              <a:tblPr>
                <a:noFill/>
                <a:tableStyleId>{0F75BB21-689D-44EA-ACB4-F48649C5D691}</a:tableStyleId>
              </a:tblPr>
              <a:tblGrid>
                <a:gridCol w="1212225">
                  <a:extLst>
                    <a:ext uri="{9D8B030D-6E8A-4147-A177-3AD203B41FA5}">
                      <a16:colId xmlns:a16="http://schemas.microsoft.com/office/drawing/2014/main" val="20000"/>
                    </a:ext>
                  </a:extLst>
                </a:gridCol>
                <a:gridCol w="5571875">
                  <a:extLst>
                    <a:ext uri="{9D8B030D-6E8A-4147-A177-3AD203B41FA5}">
                      <a16:colId xmlns:a16="http://schemas.microsoft.com/office/drawing/2014/main" val="20001"/>
                    </a:ext>
                  </a:extLst>
                </a:gridCol>
              </a:tblGrid>
              <a:tr h="235600">
                <a:tc rowSpan="2">
                  <a:txBody>
                    <a:bodyPr/>
                    <a:lstStyle/>
                    <a:p>
                      <a:pPr marL="0" marR="0" lvl="0" indent="0" algn="l" rtl="0">
                        <a:lnSpc>
                          <a:spcPct val="100000"/>
                        </a:lnSpc>
                        <a:spcBef>
                          <a:spcPts val="0"/>
                        </a:spcBef>
                        <a:spcAft>
                          <a:spcPts val="0"/>
                        </a:spcAft>
                        <a:buNone/>
                      </a:pPr>
                      <a:r>
                        <a:rPr lang="en" b="1">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457200" lvl="0" indent="-304800" algn="just" rtl="0">
                        <a:spcBef>
                          <a:spcPts val="0"/>
                        </a:spcBef>
                        <a:spcAft>
                          <a:spcPts val="0"/>
                        </a:spcAft>
                        <a:buSzPts val="1200"/>
                        <a:buFont typeface="Calibri"/>
                        <a:buChar char="❏"/>
                      </a:pPr>
                      <a:r>
                        <a:rPr lang="en" sz="1200">
                          <a:latin typeface="Calibri"/>
                          <a:ea typeface="Calibri"/>
                          <a:cs typeface="Calibri"/>
                          <a:sym typeface="Calibri"/>
                        </a:rPr>
                        <a:t>List of words with double consonant sounds</a:t>
                      </a:r>
                      <a:endParaRPr sz="1200">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200">
                          <a:latin typeface="Calibri"/>
                          <a:ea typeface="Calibri"/>
                          <a:cs typeface="Calibri"/>
                          <a:sym typeface="Calibri"/>
                        </a:rPr>
                        <a:t>Sorting mat with the header “/ff/, /ll/, /ss/, /zz/”</a:t>
                      </a:r>
                      <a:endParaRPr sz="1200">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0"/>
                  </a:ext>
                </a:extLst>
              </a:tr>
              <a:tr h="235600">
                <a:tc vMerge="1">
                  <a:txBody>
                    <a:bodyPr/>
                    <a:lstStyle/>
                    <a:p>
                      <a:endParaRPr lang="en-US"/>
                    </a:p>
                  </a:txBody>
                  <a:tcPr/>
                </a:tc>
                <a:tc>
                  <a:txBody>
                    <a:bodyPr/>
                    <a:lstStyle/>
                    <a:p>
                      <a:pPr marL="457200" lvl="0" indent="0" algn="l" rtl="0">
                        <a:spcBef>
                          <a:spcPts val="0"/>
                        </a:spcBef>
                        <a:spcAft>
                          <a:spcPts val="0"/>
                        </a:spcAft>
                        <a:buNone/>
                      </a:pPr>
                      <a:endParaRPr sz="1200">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58" name="Google Shape;58;p13"/>
          <p:cNvGraphicFramePr/>
          <p:nvPr/>
        </p:nvGraphicFramePr>
        <p:xfrm>
          <a:off x="494200" y="5366765"/>
          <a:ext cx="6838975" cy="4206210"/>
        </p:xfrm>
        <a:graphic>
          <a:graphicData uri="http://schemas.openxmlformats.org/drawingml/2006/table">
            <a:tbl>
              <a:tblPr>
                <a:noFill/>
                <a:tableStyleId>{0F75BB21-689D-44EA-ACB4-F48649C5D691}</a:tableStyleId>
              </a:tblPr>
              <a:tblGrid>
                <a:gridCol w="1106650">
                  <a:extLst>
                    <a:ext uri="{9D8B030D-6E8A-4147-A177-3AD203B41FA5}">
                      <a16:colId xmlns:a16="http://schemas.microsoft.com/office/drawing/2014/main" val="20000"/>
                    </a:ext>
                  </a:extLst>
                </a:gridCol>
                <a:gridCol w="2872550">
                  <a:extLst>
                    <a:ext uri="{9D8B030D-6E8A-4147-A177-3AD203B41FA5}">
                      <a16:colId xmlns:a16="http://schemas.microsoft.com/office/drawing/2014/main" val="20001"/>
                    </a:ext>
                  </a:extLst>
                </a:gridCol>
                <a:gridCol w="2859775">
                  <a:extLst>
                    <a:ext uri="{9D8B030D-6E8A-4147-A177-3AD203B41FA5}">
                      <a16:colId xmlns:a16="http://schemas.microsoft.com/office/drawing/2014/main" val="20002"/>
                    </a:ext>
                  </a:extLst>
                </a:gridCol>
              </a:tblGrid>
              <a:tr h="3887850">
                <a:tc>
                  <a:txBody>
                    <a:bodyPr/>
                    <a:lstStyle/>
                    <a:p>
                      <a:pPr marL="0" marR="0" lvl="0" indent="0" algn="ctr" rtl="0">
                        <a:lnSpc>
                          <a:spcPct val="100000"/>
                        </a:lnSpc>
                        <a:spcBef>
                          <a:spcPts val="0"/>
                        </a:spcBef>
                        <a:spcAft>
                          <a:spcPts val="0"/>
                        </a:spcAft>
                        <a:buNone/>
                      </a:pPr>
                      <a:r>
                        <a:rPr lang="en" b="1">
                          <a:latin typeface="Calibri"/>
                          <a:ea typeface="Calibri"/>
                          <a:cs typeface="Calibri"/>
                          <a:sym typeface="Calibri"/>
                        </a:rPr>
                        <a:t>Description of Activity:</a:t>
                      </a:r>
                      <a:endParaRPr>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gridSpan="2">
                  <a:txBody>
                    <a:bodyPr/>
                    <a:lstStyle/>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This is a sorting activity. Students will draw a word card, read the word card, and match it to the picture. See script below (note: T is teacher and S is student):</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“Today we are going to sort words with double consonant spellings. Double consonants are when two of the same consonants are next to each other in a word. These letters are a team and work together to make one sound. When we read words with double consonants we only say the consonant sound once, not twice. I’ll show you an example.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i="1">
                          <a:solidFill>
                            <a:schemeClr val="dk1"/>
                          </a:solidFill>
                          <a:latin typeface="Calibri"/>
                          <a:ea typeface="Calibri"/>
                          <a:cs typeface="Calibri"/>
                          <a:sym typeface="Calibri"/>
                        </a:rPr>
                        <a:t>Display a card with the word ‘buzz.’ </a:t>
                      </a:r>
                      <a:endParaRPr sz="1100" i="1">
                        <a:solidFill>
                          <a:schemeClr val="dk1"/>
                        </a:solidFill>
                        <a:latin typeface="Calibri"/>
                        <a:ea typeface="Calibri"/>
                        <a:cs typeface="Calibri"/>
                        <a:sym typeface="Calibri"/>
                      </a:endParaRPr>
                    </a:p>
                    <a:p>
                      <a:pPr marL="457200" lvl="0" indent="0" algn="just" rtl="0">
                        <a:spcBef>
                          <a:spcPts val="0"/>
                        </a:spcBef>
                        <a:spcAft>
                          <a:spcPts val="0"/>
                        </a:spcAft>
                        <a:buNone/>
                      </a:pPr>
                      <a:endParaRPr sz="1100" i="1">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This word has the double consonant ‘z’ at the end. I’m going to sound out this word and say each letter…/b/ /u/ /z/ /z/…buzz-zz.  Wait, that is not right! THat is not the word buzz-zz. The two z’s are next to each other and make only one sound. Let me try again…./b/ /u/ /z/…buzz. That is the word buzz. Sound it out with me.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/b/ /u/ /z/…buzz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reading everyone! I heard you all recognize that ‘zz’ makes the sound /z/. Let’s review all of the double consonants that we have learned so far. When I show you the card, you will say the letter names, the word, and then the sound the letters make.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i="1">
                          <a:solidFill>
                            <a:schemeClr val="dk1"/>
                          </a:solidFill>
                          <a:latin typeface="Calibri"/>
                          <a:ea typeface="Calibri"/>
                          <a:cs typeface="Calibri"/>
                          <a:sym typeface="Calibri"/>
                        </a:rPr>
                        <a:t>Display card with double consonant, picture, and word. students will say the letter names, read the word, and then say the sounds.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bl>
          </a:graphicData>
        </a:graphic>
      </p:graphicFrame>
      <p:sp>
        <p:nvSpPr>
          <p:cNvPr id="59" name="Google Shape;59;p13"/>
          <p:cNvSpPr txBox="1"/>
          <p:nvPr/>
        </p:nvSpPr>
        <p:spPr>
          <a:xfrm>
            <a:off x="521600" y="2015450"/>
            <a:ext cx="6784200" cy="2601300"/>
          </a:xfrm>
          <a:prstGeom prst="rect">
            <a:avLst/>
          </a:prstGeom>
          <a:noFill/>
          <a:ln w="28575" cap="flat" cmpd="sng">
            <a:solidFill>
              <a:srgbClr val="9D90BB"/>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As students master decoding CVC words and words with blends or digraphs, it is important for students to learn how to decode words with double-letter spellings. Words with double-letter spellings have two of the same consonants sounds next to one another in a word, for example, floss, class, and tell. When students are first learning to decode, they may try to sound these consonants out as two separate sounds, for example, they might say the word tell as /t/ /e/ /l/ /l/. Students must be explicitly taught that double consonants combine to make one sound. To support students with both reading and spelling words with double consonants, teach them the Floss Rule. The Floss Rule states that the consonant is doubled when the sounds /f/ /l/ /s/ and /z/ directly follow an unaccented short vowel. </a:t>
            </a:r>
            <a:endParaRPr sz="11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First, teach students to accurately and automatically identify the sound-spelling correspondences in isolation. Then, practice reading words with these sounds. It is imperative that teachers give students a significant number of opportunities to practice identifying the newly learned double consonant sounds, and decoding words with double consonant sounds. After sufficient practice, students will eventually be able to map these sounds automatically to the letters and will be able to decode words with these sounds quickly and accurately. </a:t>
            </a:r>
            <a:endParaRPr sz="11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t="2954" b="2954"/>
          <a:stretch/>
        </p:blipFill>
        <p:spPr>
          <a:xfrm>
            <a:off x="0" y="-114300"/>
            <a:ext cx="7772400" cy="1343025"/>
          </a:xfrm>
          <a:prstGeom prst="rect">
            <a:avLst/>
          </a:prstGeom>
          <a:noFill/>
          <a:ln>
            <a:noFill/>
          </a:ln>
        </p:spPr>
      </p:pic>
      <p:graphicFrame>
        <p:nvGraphicFramePr>
          <p:cNvPr id="66" name="Google Shape;66;p14"/>
          <p:cNvGraphicFramePr/>
          <p:nvPr/>
        </p:nvGraphicFramePr>
        <p:xfrm>
          <a:off x="271438" y="1346315"/>
          <a:ext cx="3000000" cy="3000000"/>
        </p:xfrm>
        <a:graphic>
          <a:graphicData uri="http://schemas.openxmlformats.org/drawingml/2006/table">
            <a:tbl>
              <a:tblPr>
                <a:noFill/>
                <a:tableStyleId>{0F75BB21-689D-44EA-ACB4-F48649C5D691}</a:tableStyleId>
              </a:tblPr>
              <a:tblGrid>
                <a:gridCol w="3622800">
                  <a:extLst>
                    <a:ext uri="{9D8B030D-6E8A-4147-A177-3AD203B41FA5}">
                      <a16:colId xmlns:a16="http://schemas.microsoft.com/office/drawing/2014/main" val="20000"/>
                    </a:ext>
                  </a:extLst>
                </a:gridCol>
                <a:gridCol w="3606700">
                  <a:extLst>
                    <a:ext uri="{9D8B030D-6E8A-4147-A177-3AD203B41FA5}">
                      <a16:colId xmlns:a16="http://schemas.microsoft.com/office/drawing/2014/main" val="20001"/>
                    </a:ext>
                  </a:extLst>
                </a:gridCol>
              </a:tblGrid>
              <a:tr h="8125400">
                <a:tc gridSpan="2">
                  <a:txBody>
                    <a:bodyPr/>
                    <a:lstStyle/>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S: ‘ll’, bell, /ll/</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i="1">
                          <a:solidFill>
                            <a:schemeClr val="dk1"/>
                          </a:solidFill>
                          <a:latin typeface="Calibri"/>
                          <a:ea typeface="Calibri"/>
                          <a:cs typeface="Calibri"/>
                          <a:sym typeface="Calibri"/>
                        </a:rPr>
                        <a:t>Continue until you have reviewed all of the sounds that students have learned. Make sure that students are looking at the card as they are saying the letters, the word and the sound. This is essential in supporting students to map these sounds to the brain. </a:t>
                      </a:r>
                      <a:endParaRPr sz="1100" i="1">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T: Now, we’re going to practice reading words with double consonant letters. Remember, When we decode words we look at a word, identify each letter, say the sounds represented by each letter, and then blend the sounds together to read the whole word. Let’s practice sounding out a word together.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i="1">
                          <a:solidFill>
                            <a:schemeClr val="dk1"/>
                          </a:solidFill>
                          <a:latin typeface="Calibri"/>
                          <a:ea typeface="Calibri"/>
                          <a:cs typeface="Calibri"/>
                          <a:sym typeface="Calibri"/>
                        </a:rPr>
                        <a:t>Display the word ‘miss’ so that students are reading it from left to right (it may result in the word being backwards for the teacher). Point to each letter as you say the sounds. Drag your finger from left to right starting with the first letter when blending the whole word. </a:t>
                      </a:r>
                      <a:endParaRPr sz="1100" i="1">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S: “/m/ /i/ /s/…miss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reading. What sound are the letters ‘ss’ making in this word?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S: /s/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Say, “ ‘ss’ spells /ss/.”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S: ‘ss’  spells /ss/.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i="1">
                          <a:solidFill>
                            <a:schemeClr val="dk1"/>
                          </a:solidFill>
                          <a:latin typeface="Calibri"/>
                          <a:ea typeface="Calibri"/>
                          <a:cs typeface="Calibri"/>
                          <a:sym typeface="Calibri"/>
                        </a:rPr>
                        <a:t>Listen to students as they are sounding out the word. Make sure to stop and give immediate feedback if you hear a student say the wrong sounds. For example, “Let’s pause and try this again, what sound do the letters ‘ar’ make? Right, /ar/. Try it again.” </a:t>
                      </a:r>
                      <a:endParaRPr sz="1100" i="1">
                        <a:solidFill>
                          <a:schemeClr val="dk1"/>
                        </a:solidFill>
                        <a:latin typeface="Calibri"/>
                        <a:ea typeface="Calibri"/>
                        <a:cs typeface="Calibri"/>
                        <a:sym typeface="Calibri"/>
                      </a:endParaRPr>
                    </a:p>
                    <a:p>
                      <a:pPr marL="457200" lvl="0" indent="0" algn="just" rtl="0">
                        <a:spcBef>
                          <a:spcPts val="0"/>
                        </a:spcBef>
                        <a:spcAft>
                          <a:spcPts val="0"/>
                        </a:spcAft>
                        <a:buNone/>
                      </a:pPr>
                      <a:endParaRPr sz="1100" i="1">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T: Now, we’re going to play a game with our words. This is a sorting game. When it is your turn, you will choose a card, read the card, and place the word card under the correct column based on the double consonant letter that you see in the word.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i="1">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i="1">
                          <a:solidFill>
                            <a:schemeClr val="dk1"/>
                          </a:solidFill>
                          <a:latin typeface="Calibri"/>
                          <a:ea typeface="Calibri"/>
                          <a:cs typeface="Calibri"/>
                          <a:sym typeface="Calibri"/>
                        </a:rPr>
                        <a:t>Place the sorting face up on the table or carpet so that students can read the words and sounds from left to right. Then, place the stack of word cards face down next to the sorting mat. Call on a student to come and choose the first word card.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i="1">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T: Let’s review the sounds at the top of our sorting mat first. When I point to the letters, you say the sound.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i="1">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i="1">
                          <a:solidFill>
                            <a:schemeClr val="dk1"/>
                          </a:solidFill>
                          <a:latin typeface="Calibri"/>
                          <a:ea typeface="Calibri"/>
                          <a:cs typeface="Calibri"/>
                          <a:sym typeface="Calibri"/>
                        </a:rPr>
                        <a:t>Point to each sound at the top of the mat and ask students to say the sound. </a:t>
                      </a:r>
                      <a:endParaRPr sz="1100" i="1">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S: /f/ /l/ /s/ /z/</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job with those sounds! Now, when you see a word with the /f/ sound you will put it in the /f/ column. Words with the /l/ sound go in the /l/ column, words with the /s/ sound go in the /s/ column, and words with the /z/ sound go in the /z/ column.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72" name="Google Shape;72;p15"/>
          <p:cNvPicPr preferRelativeResize="0"/>
          <p:nvPr/>
        </p:nvPicPr>
        <p:blipFill rotWithShape="1">
          <a:blip r:embed="rId4">
            <a:alphaModFix/>
          </a:blip>
          <a:srcRect t="2954" b="2954"/>
          <a:stretch/>
        </p:blipFill>
        <p:spPr>
          <a:xfrm>
            <a:off x="0" y="-114300"/>
            <a:ext cx="7772400" cy="1343025"/>
          </a:xfrm>
          <a:prstGeom prst="rect">
            <a:avLst/>
          </a:prstGeom>
          <a:noFill/>
          <a:ln>
            <a:noFill/>
          </a:ln>
        </p:spPr>
      </p:pic>
      <p:graphicFrame>
        <p:nvGraphicFramePr>
          <p:cNvPr id="73" name="Google Shape;73;p15"/>
          <p:cNvGraphicFramePr/>
          <p:nvPr/>
        </p:nvGraphicFramePr>
        <p:xfrm>
          <a:off x="464513" y="6052495"/>
          <a:ext cx="3000000" cy="3000000"/>
        </p:xfrm>
        <a:graphic>
          <a:graphicData uri="http://schemas.openxmlformats.org/drawingml/2006/table">
            <a:tbl>
              <a:tblPr>
                <a:noFill/>
                <a:tableStyleId>{0F75BB21-689D-44EA-ACB4-F48649C5D691}</a:tableStyleId>
              </a:tblPr>
              <a:tblGrid>
                <a:gridCol w="1368675">
                  <a:extLst>
                    <a:ext uri="{9D8B030D-6E8A-4147-A177-3AD203B41FA5}">
                      <a16:colId xmlns:a16="http://schemas.microsoft.com/office/drawing/2014/main" val="20000"/>
                    </a:ext>
                  </a:extLst>
                </a:gridCol>
                <a:gridCol w="1368675">
                  <a:extLst>
                    <a:ext uri="{9D8B030D-6E8A-4147-A177-3AD203B41FA5}">
                      <a16:colId xmlns:a16="http://schemas.microsoft.com/office/drawing/2014/main" val="20001"/>
                    </a:ext>
                  </a:extLst>
                </a:gridCol>
                <a:gridCol w="1368675">
                  <a:extLst>
                    <a:ext uri="{9D8B030D-6E8A-4147-A177-3AD203B41FA5}">
                      <a16:colId xmlns:a16="http://schemas.microsoft.com/office/drawing/2014/main" val="20002"/>
                    </a:ext>
                  </a:extLst>
                </a:gridCol>
                <a:gridCol w="1368675">
                  <a:extLst>
                    <a:ext uri="{9D8B030D-6E8A-4147-A177-3AD203B41FA5}">
                      <a16:colId xmlns:a16="http://schemas.microsoft.com/office/drawing/2014/main" val="20003"/>
                    </a:ext>
                  </a:extLst>
                </a:gridCol>
                <a:gridCol w="1368675">
                  <a:extLst>
                    <a:ext uri="{9D8B030D-6E8A-4147-A177-3AD203B41FA5}">
                      <a16:colId xmlns:a16="http://schemas.microsoft.com/office/drawing/2014/main" val="20004"/>
                    </a:ext>
                  </a:extLst>
                </a:gridCol>
              </a:tblGrid>
              <a:tr h="670575">
                <a:tc gridSpan="5">
                  <a:txBody>
                    <a:bodyPr/>
                    <a:lstStyle/>
                    <a:p>
                      <a:pPr marL="0" lvl="0" indent="0" algn="l" rtl="0">
                        <a:spcBef>
                          <a:spcPts val="0"/>
                        </a:spcBef>
                        <a:spcAft>
                          <a:spcPts val="0"/>
                        </a:spcAft>
                        <a:buNone/>
                      </a:pPr>
                      <a:r>
                        <a:rPr lang="en" b="1">
                          <a:latin typeface="Calibri"/>
                          <a:ea typeface="Calibri"/>
                          <a:cs typeface="Calibri"/>
                          <a:sym typeface="Calibri"/>
                        </a:rPr>
                        <a:t>Recording: </a:t>
                      </a:r>
                      <a:r>
                        <a:rPr lang="en">
                          <a:latin typeface="Calibri"/>
                          <a:ea typeface="Calibri"/>
                          <a:cs typeface="Calibri"/>
                          <a:sym typeface="Calibri"/>
                        </a:rPr>
                        <a:t>Mark Y if the student was able to read a word; Mark N if they could not. Note which sounds or words students struggle to decode in the ‘notes’ column.</a:t>
                      </a:r>
                      <a:endParaRPr>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bl>
          </a:graphicData>
        </a:graphic>
      </p:graphicFrame>
      <p:graphicFrame>
        <p:nvGraphicFramePr>
          <p:cNvPr id="74" name="Google Shape;74;p15"/>
          <p:cNvGraphicFramePr/>
          <p:nvPr/>
        </p:nvGraphicFramePr>
        <p:xfrm>
          <a:off x="464513" y="6641675"/>
          <a:ext cx="3000000" cy="3000000"/>
        </p:xfrm>
        <a:graphic>
          <a:graphicData uri="http://schemas.openxmlformats.org/drawingml/2006/table">
            <a:tbl>
              <a:tblPr>
                <a:noFill/>
                <a:tableStyleId>{21E7D9E3-AC62-4766-9C8E-38C5F9F3251E}</a:tableStyleId>
              </a:tblPr>
              <a:tblGrid>
                <a:gridCol w="11811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3676650">
                  <a:extLst>
                    <a:ext uri="{9D8B030D-6E8A-4147-A177-3AD203B41FA5}">
                      <a16:colId xmlns:a16="http://schemas.microsoft.com/office/drawing/2014/main" val="20002"/>
                    </a:ext>
                  </a:extLst>
                </a:gridCol>
              </a:tblGrid>
              <a:tr h="313400">
                <a:tc>
                  <a:txBody>
                    <a:bodyPr/>
                    <a:lstStyle/>
                    <a:p>
                      <a:pPr marL="0" lvl="0" indent="0" algn="l" rtl="0">
                        <a:spcBef>
                          <a:spcPts val="0"/>
                        </a:spcBef>
                        <a:spcAft>
                          <a:spcPts val="0"/>
                        </a:spcAft>
                        <a:buNone/>
                      </a:pPr>
                      <a:r>
                        <a:rPr lang="en" sz="1100" b="1">
                          <a:latin typeface="Calibri"/>
                          <a:ea typeface="Calibri"/>
                          <a:cs typeface="Calibri"/>
                          <a:sym typeface="Calibri"/>
                        </a:rPr>
                        <a:t>Sounds Used</a:t>
                      </a:r>
                      <a:endParaRPr sz="1100" b="1">
                        <a:latin typeface="Calibri"/>
                        <a:ea typeface="Calibri"/>
                        <a:cs typeface="Calibri"/>
                        <a:sym typeface="Calibri"/>
                      </a:endParaRPr>
                    </a:p>
                  </a:txBody>
                  <a:tcPr marL="63500" marR="63500" marT="63500" marB="63500">
                    <a:solidFill>
                      <a:srgbClr val="94D193"/>
                    </a:solidFill>
                  </a:tcPr>
                </a:tc>
                <a:tc gridSpan="2">
                  <a:txBody>
                    <a:bodyPr/>
                    <a:lstStyle/>
                    <a:p>
                      <a:pPr marL="0" lvl="0" indent="0" algn="l" rtl="0">
                        <a:spcBef>
                          <a:spcPts val="0"/>
                        </a:spcBef>
                        <a:spcAft>
                          <a:spcPts val="0"/>
                        </a:spcAft>
                        <a:buNone/>
                      </a:pPr>
                      <a:r>
                        <a:rPr lang="en" sz="1100" i="1">
                          <a:latin typeface="Calibri"/>
                          <a:ea typeface="Calibri"/>
                          <a:cs typeface="Calibri"/>
                          <a:sym typeface="Calibri"/>
                        </a:rPr>
                        <a:t>Write the sounds/words students practiced in this box.</a:t>
                      </a:r>
                      <a:endParaRPr sz="1100" i="1">
                        <a:latin typeface="Calibri"/>
                        <a:ea typeface="Calibri"/>
                        <a:cs typeface="Calibri"/>
                        <a:sym typeface="Calibri"/>
                      </a:endParaRPr>
                    </a:p>
                  </a:txBody>
                  <a:tcPr marL="63500" marR="63500" marT="63500" marB="63500">
                    <a:solidFill>
                      <a:srgbClr val="94D193"/>
                    </a:solidFill>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 sz="1100" b="1">
                          <a:latin typeface="Calibri"/>
                          <a:ea typeface="Calibri"/>
                          <a:cs typeface="Calibri"/>
                          <a:sym typeface="Calibri"/>
                        </a:rPr>
                        <a:t>Student</a:t>
                      </a:r>
                      <a:endParaRPr sz="1100" b="1">
                        <a:latin typeface="Calibri"/>
                        <a:ea typeface="Calibri"/>
                        <a:cs typeface="Calibri"/>
                        <a:sym typeface="Calibri"/>
                      </a:endParaRPr>
                    </a:p>
                  </a:txBody>
                  <a:tcPr marL="63500" marR="63500" marT="63500" marB="63500">
                    <a:solidFill>
                      <a:schemeClr val="lt2"/>
                    </a:solidFill>
                  </a:tcPr>
                </a:tc>
                <a:tc>
                  <a:txBody>
                    <a:bodyPr/>
                    <a:lstStyle/>
                    <a:p>
                      <a:pPr marL="0" lvl="0" indent="0" algn="ctr" rtl="0">
                        <a:spcBef>
                          <a:spcPts val="0"/>
                        </a:spcBef>
                        <a:spcAft>
                          <a:spcPts val="0"/>
                        </a:spcAft>
                        <a:buNone/>
                      </a:pPr>
                      <a:r>
                        <a:rPr lang="en" sz="1100" b="1">
                          <a:latin typeface="Calibri"/>
                          <a:ea typeface="Calibri"/>
                          <a:cs typeface="Calibri"/>
                          <a:sym typeface="Calibri"/>
                        </a:rPr>
                        <a:t>Words Read</a:t>
                      </a:r>
                      <a:endParaRPr sz="1100" b="1">
                        <a:latin typeface="Calibri"/>
                        <a:ea typeface="Calibri"/>
                        <a:cs typeface="Calibri"/>
                        <a:sym typeface="Calibri"/>
                      </a:endParaRPr>
                    </a:p>
                  </a:txBody>
                  <a:tcPr marL="63500" marR="63500" marT="63500" marB="63500">
                    <a:solidFill>
                      <a:schemeClr val="lt2"/>
                    </a:solidFill>
                  </a:tcPr>
                </a:tc>
                <a:tc>
                  <a:txBody>
                    <a:bodyPr/>
                    <a:lstStyle/>
                    <a:p>
                      <a:pPr marL="0" lvl="0" indent="0" algn="ctr" rtl="0">
                        <a:spcBef>
                          <a:spcPts val="0"/>
                        </a:spcBef>
                        <a:spcAft>
                          <a:spcPts val="0"/>
                        </a:spcAft>
                        <a:buNone/>
                      </a:pPr>
                      <a:r>
                        <a:rPr lang="en" sz="1100" b="1">
                          <a:latin typeface="Calibri"/>
                          <a:ea typeface="Calibri"/>
                          <a:cs typeface="Calibri"/>
                          <a:sym typeface="Calibri"/>
                        </a:rPr>
                        <a:t>Notes</a:t>
                      </a:r>
                      <a:endParaRPr sz="1100" b="1">
                        <a:latin typeface="Calibri"/>
                        <a:ea typeface="Calibri"/>
                        <a:cs typeface="Calibri"/>
                        <a:sym typeface="Calibri"/>
                      </a:endParaRPr>
                    </a:p>
                  </a:txBody>
                  <a:tcPr marL="63500" marR="63500" marT="63500" marB="63500">
                    <a:solidFill>
                      <a:schemeClr val="lt2"/>
                    </a:solidFill>
                  </a:tcPr>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extLst>
                  <a:ext uri="{0D108BD9-81ED-4DB2-BD59-A6C34878D82A}">
                    <a16:rowId xmlns:a16="http://schemas.microsoft.com/office/drawing/2014/main" val="10004"/>
                  </a:ext>
                </a:extLst>
              </a:tr>
              <a:tr h="0">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extLst>
                  <a:ext uri="{0D108BD9-81ED-4DB2-BD59-A6C34878D82A}">
                    <a16:rowId xmlns:a16="http://schemas.microsoft.com/office/drawing/2014/main" val="10005"/>
                  </a:ext>
                </a:extLst>
              </a:tr>
              <a:tr h="0">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extLst>
                  <a:ext uri="{0D108BD9-81ED-4DB2-BD59-A6C34878D82A}">
                    <a16:rowId xmlns:a16="http://schemas.microsoft.com/office/drawing/2014/main" val="10006"/>
                  </a:ext>
                </a:extLst>
              </a:tr>
              <a:tr h="0">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extLst>
                  <a:ext uri="{0D108BD9-81ED-4DB2-BD59-A6C34878D82A}">
                    <a16:rowId xmlns:a16="http://schemas.microsoft.com/office/drawing/2014/main" val="10007"/>
                  </a:ext>
                </a:extLst>
              </a:tr>
              <a:tr h="0">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extLst>
                  <a:ext uri="{0D108BD9-81ED-4DB2-BD59-A6C34878D82A}">
                    <a16:rowId xmlns:a16="http://schemas.microsoft.com/office/drawing/2014/main" val="10008"/>
                  </a:ext>
                </a:extLst>
              </a:tr>
            </a:tbl>
          </a:graphicData>
        </a:graphic>
      </p:graphicFrame>
      <p:sp>
        <p:nvSpPr>
          <p:cNvPr id="75" name="Google Shape;75;p15"/>
          <p:cNvSpPr txBox="1"/>
          <p:nvPr/>
        </p:nvSpPr>
        <p:spPr>
          <a:xfrm>
            <a:off x="316200" y="1296300"/>
            <a:ext cx="7140000" cy="47562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endParaRPr sz="1100" i="1">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/d/ /r/ /e/ /ss/…dress.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that is the word dress. Everyone read the word.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/d/ /r/ /e/ /ss/…dress.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Where does this word belong?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The word dress belongs under the sound /s/ because it has the double consonant ‘ss’</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job sorting by the double consonant sound. What sound does ‘ss’ make in this word?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reading everyone.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i="1">
                <a:solidFill>
                  <a:schemeClr val="dk1"/>
                </a:solidFill>
                <a:latin typeface="Calibri"/>
                <a:ea typeface="Calibri"/>
                <a:cs typeface="Calibri"/>
                <a:sym typeface="Calibri"/>
              </a:rPr>
              <a:t>Repeat this process until all word cards have been matched to a picture. After you have completed the sorting activity, go back as a whole group and review each word (without sounding it out sound by sound). If a student forgets a sound in a word, refer to the sound wall to help them remember what sound the letter or letter combination makes. </a:t>
            </a:r>
            <a:endParaRPr sz="1100" i="1">
              <a:solidFill>
                <a:schemeClr val="dk1"/>
              </a:solidFill>
              <a:latin typeface="Calibri"/>
              <a:ea typeface="Calibri"/>
              <a:cs typeface="Calibri"/>
              <a:sym typeface="Calibri"/>
            </a:endParaRPr>
          </a:p>
          <a:p>
            <a:pPr marL="457200" lvl="0" indent="0" algn="just" rtl="0">
              <a:spcBef>
                <a:spcPts val="0"/>
              </a:spcBef>
              <a:spcAft>
                <a:spcPts val="0"/>
              </a:spcAft>
              <a:buNone/>
            </a:pPr>
            <a:endParaRPr sz="1100" i="1">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You did an excellent job reading words with double consonants today. Let’s go back and reread all of the words we read together, except this time I don’t want you to sound it out. When I point to the word, say the whole word. Ready, go! </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bell, full, dress </a:t>
            </a:r>
            <a:endParaRPr sz="11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1442</Words>
  <Application>Microsoft Office PowerPoint</Application>
  <PresentationFormat>Custom</PresentationFormat>
  <Paragraphs>84</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Holliday</dc:creator>
  <cp:lastModifiedBy>Lisa Holliday</cp:lastModifiedBy>
  <cp:revision>1</cp:revision>
  <dcterms:modified xsi:type="dcterms:W3CDTF">2022-06-14T18:44:08Z</dcterms:modified>
</cp:coreProperties>
</file>