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CDAF931-2577-42FD-8D60-6FB9AE84E614}">
  <a:tblStyle styleId="{8CDAF931-2577-42FD-8D60-6FB9AE84E614}"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1C50B185-FC65-4529-8DFE-17EB9248F12A}"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{8CDAF931-2577-42FD-8D60-6FB9AE84E614}</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Discriminating Between Sounds</a:t>
                      </a:r>
                      <a:endParaRPr sz="1100">
                        <a:solidFill>
                          <a:schemeClr val="dk1"/>
                        </a:solidFill>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None/>
                      </a:pPr>
                      <a:r>
                        <a:rPr lang="en" sz="1200">
                          <a:latin typeface="Calibri"/>
                          <a:ea typeface="Calibri"/>
                          <a:cs typeface="Calibri"/>
                          <a:sym typeface="Calibri"/>
                        </a:rPr>
                        <a:t>Phonemic Awareness</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bl>
          </a:graphicData>
        </a:graphic>
      </p:graphicFrame>
      <p:graphicFrame>
        <p:nvGraphicFramePr>
          <p:cNvPr id="57" name="Google Shape;57;p13"/>
          <p:cNvGraphicFramePr/>
          <p:nvPr/>
        </p:nvGraphicFramePr>
        <p:xfrm>
          <a:off x="466650" y="3189088"/>
          <a:ext cx="3000000" cy="3000000"/>
        </p:xfrm>
        <a:graphic>
          <a:graphicData uri="http://schemas.openxmlformats.org/drawingml/2006/table">
            <a:tbl>
              <a:tblPr>
                <a:noFill/>
                <a:tableStyleId>{8CDAF931-2577-42FD-8D60-6FB9AE84E614}</a:tableStyleId>
              </a:tblPr>
              <a:tblGrid>
                <a:gridCol w="1212225"/>
                <a:gridCol w="5571875"/>
              </a:tblGrid>
              <a:tr h="235600">
                <a:tc>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304800" lvl="0" marL="457200" rtl="0" algn="l">
                        <a:spcBef>
                          <a:spcPts val="0"/>
                        </a:spcBef>
                        <a:spcAft>
                          <a:spcPts val="0"/>
                        </a:spcAft>
                        <a:buSzPts val="1200"/>
                        <a:buFont typeface="Calibri"/>
                        <a:buChar char="❏"/>
                      </a:pPr>
                      <a:r>
                        <a:rPr lang="en" sz="1200">
                          <a:latin typeface="Calibri"/>
                          <a:ea typeface="Calibri"/>
                          <a:cs typeface="Calibri"/>
                          <a:sym typeface="Calibri"/>
                        </a:rPr>
                        <a:t>Word list containing words that have different beginning, middle, and ending sounds</a:t>
                      </a:r>
                      <a:endParaRPr sz="1200">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bl>
          </a:graphicData>
        </a:graphic>
      </p:graphicFrame>
      <p:graphicFrame>
        <p:nvGraphicFramePr>
          <p:cNvPr id="58" name="Google Shape;58;p13"/>
          <p:cNvGraphicFramePr/>
          <p:nvPr/>
        </p:nvGraphicFramePr>
        <p:xfrm>
          <a:off x="411775" y="3671440"/>
          <a:ext cx="3000000" cy="3000000"/>
        </p:xfrm>
        <a:graphic>
          <a:graphicData uri="http://schemas.openxmlformats.org/drawingml/2006/table">
            <a:tbl>
              <a:tblPr>
                <a:noFill/>
                <a:tableStyleId>{8CDAF931-2577-42FD-8D60-6FB9AE84E614}</a:tableStyleId>
              </a:tblPr>
              <a:tblGrid>
                <a:gridCol w="1106650"/>
                <a:gridCol w="2872550"/>
                <a:gridCol w="2859775"/>
              </a:tblGrid>
              <a:tr h="372027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gridSpan="2">
                  <a:txBody>
                    <a:bodyPr/>
                    <a:lstStyle/>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the students that you are going to say two words. If the words have the</a:t>
                      </a:r>
                      <a:r>
                        <a:rPr i="1" lang="en" sz="1100">
                          <a:solidFill>
                            <a:schemeClr val="dk1"/>
                          </a:solidFill>
                          <a:latin typeface="Calibri"/>
                          <a:ea typeface="Calibri"/>
                          <a:cs typeface="Calibri"/>
                          <a:sym typeface="Calibri"/>
                        </a:rPr>
                        <a:t> same</a:t>
                      </a:r>
                      <a:r>
                        <a:rPr lang="en" sz="1100">
                          <a:solidFill>
                            <a:schemeClr val="dk1"/>
                          </a:solidFill>
                          <a:latin typeface="Calibri"/>
                          <a:ea typeface="Calibri"/>
                          <a:cs typeface="Calibri"/>
                          <a:sym typeface="Calibri"/>
                        </a:rPr>
                        <a:t> sound at the beginning of the word, the student(s) can indicate that by showing a “thumbs up.” If the sounds at the beginning are </a:t>
                      </a:r>
                      <a:r>
                        <a:rPr i="1" lang="en" sz="1100">
                          <a:solidFill>
                            <a:schemeClr val="dk1"/>
                          </a:solidFill>
                          <a:latin typeface="Calibri"/>
                          <a:ea typeface="Calibri"/>
                          <a:cs typeface="Calibri"/>
                          <a:sym typeface="Calibri"/>
                        </a:rPr>
                        <a:t>different</a:t>
                      </a:r>
                      <a:r>
                        <a:rPr lang="en" sz="1100">
                          <a:solidFill>
                            <a:schemeClr val="dk1"/>
                          </a:solidFill>
                          <a:latin typeface="Calibri"/>
                          <a:ea typeface="Calibri"/>
                          <a:cs typeface="Calibri"/>
                          <a:sym typeface="Calibri"/>
                        </a:rPr>
                        <a:t>, the student(s) can show a “thumbs down.” This activity can also be completed using middle sounds and ending sounds. </a:t>
                      </a:r>
                      <a:endParaRPr sz="1100">
                        <a:solidFill>
                          <a:schemeClr val="dk1"/>
                        </a:solidFill>
                        <a:latin typeface="Calibri"/>
                        <a:ea typeface="Calibri"/>
                        <a:cs typeface="Calibri"/>
                        <a:sym typeface="Calibri"/>
                      </a:endParaRPr>
                    </a:p>
                    <a:p>
                      <a:pPr indent="0" lvl="0" marL="0" rtl="0" algn="l">
                        <a:spcBef>
                          <a:spcPts val="1000"/>
                        </a:spcBef>
                        <a:spcAft>
                          <a:spcPts val="0"/>
                        </a:spcAft>
                        <a:buNone/>
                      </a:pPr>
                      <a:r>
                        <a:rPr b="1" lang="en" sz="1200">
                          <a:latin typeface="Calibri"/>
                          <a:ea typeface="Calibri"/>
                          <a:cs typeface="Calibri"/>
                          <a:sym typeface="Calibri"/>
                        </a:rPr>
                        <a:t>Note: </a:t>
                      </a:r>
                      <a:r>
                        <a:rPr lang="en" sz="1100">
                          <a:solidFill>
                            <a:schemeClr val="dk1"/>
                          </a:solidFill>
                          <a:latin typeface="Calibri"/>
                          <a:ea typeface="Calibri"/>
                          <a:cs typeface="Calibri"/>
                          <a:sym typeface="Calibri"/>
                        </a:rPr>
                        <a:t>If students struggle to hear these sounds, the words can be “stretched out,” or said slowly, so the sounds can be clearly differentiated. It is important that the focused sounds are emphasized.  You may also use only portions of this activity depending on the phonemic awareness needs of the student(s).</a:t>
                      </a:r>
                      <a:endParaRPr sz="1100">
                        <a:solidFill>
                          <a:schemeClr val="dk1"/>
                        </a:solidFill>
                        <a:latin typeface="Calibri"/>
                        <a:ea typeface="Calibri"/>
                        <a:cs typeface="Calibri"/>
                        <a:sym typeface="Calibri"/>
                      </a:endParaRPr>
                    </a:p>
                    <a:p>
                      <a:pPr indent="0" lvl="0" marL="0" rtl="0" algn="l">
                        <a:spcBef>
                          <a:spcPts val="0"/>
                        </a:spcBef>
                        <a:spcAft>
                          <a:spcPts val="0"/>
                        </a:spcAft>
                        <a:buNone/>
                      </a:pPr>
                      <a:r>
                        <a:t/>
                      </a:r>
                      <a:endParaRPr sz="1100">
                        <a:solidFill>
                          <a:schemeClr val="dk1"/>
                        </a:solidFill>
                        <a:latin typeface="Calibri"/>
                        <a:ea typeface="Calibri"/>
                        <a:cs typeface="Calibri"/>
                        <a:sym typeface="Calibri"/>
                      </a:endParaRPr>
                    </a:p>
                    <a:p>
                      <a:pPr indent="0" lvl="0" marL="0" rtl="0" algn="l">
                        <a:spcBef>
                          <a:spcPts val="0"/>
                        </a:spcBef>
                        <a:spcAft>
                          <a:spcPts val="0"/>
                        </a:spcAft>
                        <a:buNone/>
                      </a:pPr>
                      <a:r>
                        <a:t/>
                      </a:r>
                      <a:endParaRPr sz="1100">
                        <a:solidFill>
                          <a:schemeClr val="dk1"/>
                        </a:solidFill>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r>
              <a:tr h="442875">
                <a:tc>
                  <a:txBody>
                    <a:bodyPr/>
                    <a:lstStyle/>
                    <a:p>
                      <a:pPr indent="0" lvl="0" marL="0" marR="0" rtl="0" algn="ctr">
                        <a:lnSpc>
                          <a:spcPct val="100000"/>
                        </a:lnSpc>
                        <a:spcBef>
                          <a:spcPts val="0"/>
                        </a:spcBef>
                        <a:spcAft>
                          <a:spcPts val="0"/>
                        </a:spcAft>
                        <a:buNone/>
                      </a:pPr>
                      <a:r>
                        <a:t/>
                      </a:r>
                      <a:endParaRPr b="1" sz="1300">
                        <a:latin typeface="Verdana"/>
                        <a:ea typeface="Verdana"/>
                        <a:cs typeface="Verdana"/>
                        <a:sym typeface="Verdana"/>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t/>
                      </a:r>
                      <a:endParaRPr b="1" sz="1100">
                        <a:solidFill>
                          <a:schemeClr val="dk1"/>
                        </a:solidFill>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solidFill>
                          <a:schemeClr val="dk1"/>
                        </a:solidFill>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bl>
          </a:graphicData>
        </a:graphic>
      </p:graphicFrame>
      <p:sp>
        <p:nvSpPr>
          <p:cNvPr id="59" name="Google Shape;59;p13"/>
          <p:cNvSpPr txBox="1"/>
          <p:nvPr/>
        </p:nvSpPr>
        <p:spPr>
          <a:xfrm>
            <a:off x="466650" y="1948775"/>
            <a:ext cx="6839100" cy="10773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Students who have difficulty hearing and manipulating sounds in words will struggle to decode words. This is one of the most important jobs of teachers of beginning reading, to foster awareness of phonemes (speech sounds) in words (Moats, 2019). By discriminating between sounds, students can identify and become aware of how sounds are alike and different.</a:t>
            </a:r>
            <a:endParaRPr sz="1200"/>
          </a:p>
        </p:txBody>
      </p:sp>
      <p:graphicFrame>
        <p:nvGraphicFramePr>
          <p:cNvPr id="60" name="Google Shape;60;p13"/>
          <p:cNvGraphicFramePr/>
          <p:nvPr/>
        </p:nvGraphicFramePr>
        <p:xfrm>
          <a:off x="952500" y="6181725"/>
          <a:ext cx="3000000" cy="3000000"/>
        </p:xfrm>
        <a:graphic>
          <a:graphicData uri="http://schemas.openxmlformats.org/drawingml/2006/table">
            <a:tbl>
              <a:tblPr>
                <a:noFill/>
                <a:tableStyleId>{8CDAF931-2577-42FD-8D60-6FB9AE84E614}</a:tableStyleId>
              </a:tblPr>
              <a:tblGrid>
                <a:gridCol w="1955800"/>
                <a:gridCol w="1955800"/>
                <a:gridCol w="1955800"/>
              </a:tblGrid>
              <a:tr h="198100">
                <a:tc>
                  <a:txBody>
                    <a:bodyPr/>
                    <a:lstStyle/>
                    <a:p>
                      <a:pPr indent="0" lvl="0" marL="0" rtl="0" algn="ctr">
                        <a:spcBef>
                          <a:spcPts val="0"/>
                        </a:spcBef>
                        <a:spcAft>
                          <a:spcPts val="0"/>
                        </a:spcAft>
                        <a:buNone/>
                      </a:pPr>
                      <a:r>
                        <a:rPr b="1" lang="en" sz="1100">
                          <a:latin typeface="Calibri"/>
                          <a:ea typeface="Calibri"/>
                          <a:cs typeface="Calibri"/>
                          <a:sym typeface="Calibri"/>
                        </a:rPr>
                        <a:t>Beginning Sounds</a:t>
                      </a:r>
                      <a:endParaRPr b="1" sz="11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Middle Sounds</a:t>
                      </a:r>
                      <a:endParaRPr b="1" sz="11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Ending Sounds</a:t>
                      </a:r>
                      <a:endParaRPr b="1" sz="1100">
                        <a:latin typeface="Calibri"/>
                        <a:ea typeface="Calibri"/>
                        <a:cs typeface="Calibri"/>
                        <a:sym typeface="Calibri"/>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94D193"/>
                    </a:solidFill>
                  </a:tcPr>
                </a:tc>
              </a:tr>
              <a:tr h="381000">
                <a:tc>
                  <a:txBody>
                    <a:bodyPr/>
                    <a:lstStyle/>
                    <a:p>
                      <a:pPr indent="0" lvl="0" marL="0" rtl="0" algn="l">
                        <a:spcBef>
                          <a:spcPts val="0"/>
                        </a:spcBef>
                        <a:spcAft>
                          <a:spcPts val="0"/>
                        </a:spcAft>
                        <a:buNone/>
                      </a:pPr>
                      <a:r>
                        <a:rPr lang="en" sz="1100">
                          <a:latin typeface="Calibri"/>
                          <a:ea typeface="Calibri"/>
                          <a:cs typeface="Calibri"/>
                          <a:sym typeface="Calibri"/>
                        </a:rPr>
                        <a:t>cat, box</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town, tip</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mouse, moon</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pass, pan</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girl, net</a:t>
                      </a:r>
                      <a:endParaRPr sz="11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sz="1100">
                          <a:latin typeface="Calibri"/>
                          <a:ea typeface="Calibri"/>
                          <a:cs typeface="Calibri"/>
                          <a:sym typeface="Calibri"/>
                        </a:rPr>
                        <a:t>cub, bud</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hat, sip</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ten, red</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mop, pin</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dot, fox</a:t>
                      </a:r>
                      <a:endParaRPr sz="11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sz="1100">
                          <a:latin typeface="Calibri"/>
                          <a:ea typeface="Calibri"/>
                          <a:cs typeface="Calibri"/>
                          <a:sym typeface="Calibri"/>
                        </a:rPr>
                        <a:t>bus, miss</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hut, pig</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hen, ran</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cab, gum</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dog, tag</a:t>
                      </a:r>
                      <a:endParaRPr sz="11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4" name="Shape 64"/>
        <p:cNvGrpSpPr/>
        <p:nvPr/>
      </p:nvGrpSpPr>
      <p:grpSpPr>
        <a:xfrm>
          <a:off x="0" y="0"/>
          <a:ext cx="0" cy="0"/>
          <a:chOff x="0" y="0"/>
          <a:chExt cx="0" cy="0"/>
        </a:xfrm>
      </p:grpSpPr>
      <p:pic>
        <p:nvPicPr>
          <p:cNvPr id="65" name="Google Shape;65;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6" name="Google Shape;66;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67" name="Google Shape;67;p14"/>
          <p:cNvGraphicFramePr/>
          <p:nvPr/>
        </p:nvGraphicFramePr>
        <p:xfrm>
          <a:off x="464513" y="1584308"/>
          <a:ext cx="3000000" cy="3000000"/>
        </p:xfrm>
        <a:graphic>
          <a:graphicData uri="http://schemas.openxmlformats.org/drawingml/2006/table">
            <a:tbl>
              <a:tblPr>
                <a:noFill/>
                <a:tableStyleId>{8CDAF931-2577-42FD-8D60-6FB9AE84E614}</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Mark Y if the student was able to d</a:t>
                      </a:r>
                      <a:r>
                        <a:rPr lang="en">
                          <a:latin typeface="Calibri"/>
                          <a:ea typeface="Calibri"/>
                          <a:cs typeface="Calibri"/>
                          <a:sym typeface="Calibri"/>
                        </a:rPr>
                        <a:t>iscriminate the sound; Mark N if they could not.</a:t>
                      </a:r>
                      <a:endParaRPr>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c hMerge="1"/>
                <a:tc hMerge="1"/>
                <a:tc hMerge="1"/>
              </a:tr>
            </a:tbl>
          </a:graphicData>
        </a:graphic>
      </p:graphicFrame>
      <p:graphicFrame>
        <p:nvGraphicFramePr>
          <p:cNvPr id="68" name="Google Shape;68;p14"/>
          <p:cNvGraphicFramePr/>
          <p:nvPr/>
        </p:nvGraphicFramePr>
        <p:xfrm>
          <a:off x="457825" y="2026425"/>
          <a:ext cx="3000000" cy="3000000"/>
        </p:xfrm>
        <a:graphic>
          <a:graphicData uri="http://schemas.openxmlformats.org/drawingml/2006/table">
            <a:tbl>
              <a:tblPr>
                <a:noFill/>
                <a:tableStyleId>{1C50B185-FC65-4529-8DFE-17EB9248F12A}</a:tableStyleId>
              </a:tblPr>
              <a:tblGrid>
                <a:gridCol w="619750"/>
                <a:gridCol w="523875"/>
                <a:gridCol w="504825"/>
                <a:gridCol w="466725"/>
                <a:gridCol w="523875"/>
                <a:gridCol w="528325"/>
                <a:gridCol w="528325"/>
                <a:gridCol w="528325"/>
                <a:gridCol w="528325"/>
                <a:gridCol w="528325"/>
                <a:gridCol w="528325"/>
                <a:gridCol w="561975"/>
                <a:gridCol w="485775"/>
              </a:tblGrid>
              <a:tr h="12700">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b="1" lang="en" sz="700">
                          <a:latin typeface="Calibri"/>
                          <a:ea typeface="Calibri"/>
                          <a:cs typeface="Calibri"/>
                          <a:sym typeface="Calibri"/>
                        </a:rPr>
                        <a:t>Student</a:t>
                      </a:r>
                      <a:endParaRPr b="1" sz="700">
                        <a:latin typeface="Calibri"/>
                        <a:ea typeface="Calibri"/>
                        <a:cs typeface="Calibri"/>
                        <a:sym typeface="Calibri"/>
                      </a:endParaRPr>
                    </a:p>
                    <a:p>
                      <a:pPr indent="0" lvl="0" marL="0" rtl="0" algn="ctr">
                        <a:spcBef>
                          <a:spcPts val="0"/>
                        </a:spcBef>
                        <a:spcAft>
                          <a:spcPts val="0"/>
                        </a:spcAft>
                        <a:buNone/>
                      </a:pPr>
                      <a:r>
                        <a:rPr b="1" lang="en" sz="700">
                          <a:latin typeface="Calibri"/>
                          <a:ea typeface="Calibri"/>
                          <a:cs typeface="Calibri"/>
                          <a:sym typeface="Calibri"/>
                        </a:rPr>
                        <a:t> 1</a:t>
                      </a:r>
                      <a:endParaRPr b="1" sz="700">
                        <a:latin typeface="Calibri"/>
                        <a:ea typeface="Calibri"/>
                        <a:cs typeface="Calibri"/>
                        <a:sym typeface="Calibri"/>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r>
              <a:tr h="336200">
                <a:tc>
                  <a:txBody>
                    <a:bodyPr/>
                    <a:lstStyle/>
                    <a:p>
                      <a:pPr indent="0" lvl="0" marL="0" rtl="0" algn="l">
                        <a:spcBef>
                          <a:spcPts val="0"/>
                        </a:spcBef>
                        <a:spcAft>
                          <a:spcPts val="0"/>
                        </a:spcAft>
                        <a:buNone/>
                      </a:pPr>
                      <a:r>
                        <a:rPr b="1" lang="en" sz="600">
                          <a:latin typeface="Calibri"/>
                          <a:ea typeface="Calibri"/>
                          <a:cs typeface="Calibri"/>
                          <a:sym typeface="Calibri"/>
                        </a:rPr>
                        <a:t>Same beginning sound</a:t>
                      </a:r>
                      <a:endParaRPr b="1" sz="6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600">
                          <a:latin typeface="Calibri"/>
                          <a:ea typeface="Calibri"/>
                          <a:cs typeface="Calibri"/>
                          <a:sym typeface="Calibri"/>
                        </a:rPr>
                        <a:t>Different beginning sound</a:t>
                      </a:r>
                      <a:endParaRPr b="1" sz="6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600">
                          <a:latin typeface="Calibri"/>
                          <a:ea typeface="Calibri"/>
                          <a:cs typeface="Calibri"/>
                          <a:sym typeface="Calibri"/>
                        </a:rPr>
                        <a:t>Same middle sound</a:t>
                      </a:r>
                      <a:endParaRPr b="1" sz="8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600">
                          <a:latin typeface="Calibri"/>
                          <a:ea typeface="Calibri"/>
                          <a:cs typeface="Calibri"/>
                          <a:sym typeface="Calibri"/>
                        </a:rPr>
                        <a:t>Different middle sound</a:t>
                      </a:r>
                      <a:endParaRPr b="1" sz="8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600">
                          <a:latin typeface="Calibri"/>
                          <a:ea typeface="Calibri"/>
                          <a:cs typeface="Calibri"/>
                          <a:sym typeface="Calibri"/>
                        </a:rPr>
                        <a:t>Same ending</a:t>
                      </a:r>
                      <a:endParaRPr b="1" sz="600">
                        <a:latin typeface="Calibri"/>
                        <a:ea typeface="Calibri"/>
                        <a:cs typeface="Calibri"/>
                        <a:sym typeface="Calibri"/>
                      </a:endParaRPr>
                    </a:p>
                    <a:p>
                      <a:pPr indent="0" lvl="0" marL="0" rtl="0" algn="l">
                        <a:spcBef>
                          <a:spcPts val="0"/>
                        </a:spcBef>
                        <a:spcAft>
                          <a:spcPts val="0"/>
                        </a:spcAft>
                        <a:buNone/>
                      </a:pPr>
                      <a:r>
                        <a:rPr b="1" lang="en" sz="600">
                          <a:latin typeface="Calibri"/>
                          <a:ea typeface="Calibri"/>
                          <a:cs typeface="Calibri"/>
                          <a:sym typeface="Calibri"/>
                        </a:rPr>
                        <a:t>sound</a:t>
                      </a:r>
                      <a:endParaRPr b="1" sz="8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600">
                          <a:latin typeface="Calibri"/>
                          <a:ea typeface="Calibri"/>
                          <a:cs typeface="Calibri"/>
                          <a:sym typeface="Calibri"/>
                        </a:rPr>
                        <a:t>Different Ending  sound</a:t>
                      </a:r>
                      <a:endParaRPr b="1" sz="6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bl>
          </a:graphicData>
        </a:graphic>
      </p:graphicFrame>
      <p:graphicFrame>
        <p:nvGraphicFramePr>
          <p:cNvPr id="69" name="Google Shape;69;p14"/>
          <p:cNvGraphicFramePr/>
          <p:nvPr/>
        </p:nvGraphicFramePr>
        <p:xfrm>
          <a:off x="457825" y="4645375"/>
          <a:ext cx="3000000" cy="3000000"/>
        </p:xfrm>
        <a:graphic>
          <a:graphicData uri="http://schemas.openxmlformats.org/drawingml/2006/table">
            <a:tbl>
              <a:tblPr>
                <a:noFill/>
                <a:tableStyleId>{1C50B185-FC65-4529-8DFE-17EB9248F12A}</a:tableStyleId>
              </a:tblPr>
              <a:tblGrid>
                <a:gridCol w="619750"/>
                <a:gridCol w="523875"/>
                <a:gridCol w="504825"/>
                <a:gridCol w="466725"/>
                <a:gridCol w="523875"/>
                <a:gridCol w="528325"/>
                <a:gridCol w="528325"/>
                <a:gridCol w="528325"/>
                <a:gridCol w="528325"/>
                <a:gridCol w="528325"/>
                <a:gridCol w="528325"/>
                <a:gridCol w="561975"/>
                <a:gridCol w="485775"/>
              </a:tblGrid>
              <a:tr h="12700">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c>
                  <a:txBody>
                    <a:bodyPr/>
                    <a:lstStyle/>
                    <a:p>
                      <a:pPr indent="0" lvl="0" marL="0" rtl="0" algn="l">
                        <a:spcBef>
                          <a:spcPts val="0"/>
                        </a:spcBef>
                        <a:spcAft>
                          <a:spcPts val="0"/>
                        </a:spcAft>
                        <a:buNone/>
                      </a:pPr>
                      <a:r>
                        <a:t/>
                      </a:r>
                      <a:endParaRPr/>
                    </a:p>
                  </a:txBody>
                  <a:tcPr marT="63500" marB="63500" marR="63500" marL="63500">
                    <a:solidFill>
                      <a:srgbClr val="94D193"/>
                    </a:solidFill>
                  </a:tcPr>
                </a:tc>
              </a:tr>
              <a:tr h="336200">
                <a:tc>
                  <a:txBody>
                    <a:bodyPr/>
                    <a:lstStyle/>
                    <a:p>
                      <a:pPr indent="0" lvl="0" marL="0" rtl="0" algn="l">
                        <a:spcBef>
                          <a:spcPts val="0"/>
                        </a:spcBef>
                        <a:spcAft>
                          <a:spcPts val="0"/>
                        </a:spcAft>
                        <a:buNone/>
                      </a:pPr>
                      <a:r>
                        <a:rPr b="1" lang="en" sz="600">
                          <a:latin typeface="Calibri"/>
                          <a:ea typeface="Calibri"/>
                          <a:cs typeface="Calibri"/>
                          <a:sym typeface="Calibri"/>
                        </a:rPr>
                        <a:t>Same beginning sound</a:t>
                      </a:r>
                      <a:endParaRPr b="1" sz="6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600">
                          <a:latin typeface="Calibri"/>
                          <a:ea typeface="Calibri"/>
                          <a:cs typeface="Calibri"/>
                          <a:sym typeface="Calibri"/>
                        </a:rPr>
                        <a:t>Different beginning sound</a:t>
                      </a:r>
                      <a:endParaRPr b="1" sz="6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600">
                          <a:latin typeface="Calibri"/>
                          <a:ea typeface="Calibri"/>
                          <a:cs typeface="Calibri"/>
                          <a:sym typeface="Calibri"/>
                        </a:rPr>
                        <a:t>Same middle sound</a:t>
                      </a:r>
                      <a:endParaRPr b="1" sz="8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600">
                          <a:latin typeface="Calibri"/>
                          <a:ea typeface="Calibri"/>
                          <a:cs typeface="Calibri"/>
                          <a:sym typeface="Calibri"/>
                        </a:rPr>
                        <a:t>Different middle sound</a:t>
                      </a:r>
                      <a:endParaRPr b="1" sz="8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600">
                          <a:latin typeface="Calibri"/>
                          <a:ea typeface="Calibri"/>
                          <a:cs typeface="Calibri"/>
                          <a:sym typeface="Calibri"/>
                        </a:rPr>
                        <a:t>Same ending</a:t>
                      </a:r>
                      <a:endParaRPr b="1" sz="600">
                        <a:latin typeface="Calibri"/>
                        <a:ea typeface="Calibri"/>
                        <a:cs typeface="Calibri"/>
                        <a:sym typeface="Calibri"/>
                      </a:endParaRPr>
                    </a:p>
                    <a:p>
                      <a:pPr indent="0" lvl="0" marL="0" rtl="0" algn="l">
                        <a:spcBef>
                          <a:spcPts val="0"/>
                        </a:spcBef>
                        <a:spcAft>
                          <a:spcPts val="0"/>
                        </a:spcAft>
                        <a:buNone/>
                      </a:pPr>
                      <a:r>
                        <a:rPr b="1" lang="en" sz="600">
                          <a:latin typeface="Calibri"/>
                          <a:ea typeface="Calibri"/>
                          <a:cs typeface="Calibri"/>
                          <a:sym typeface="Calibri"/>
                        </a:rPr>
                        <a:t>sound</a:t>
                      </a:r>
                      <a:endParaRPr b="1" sz="8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b="1" lang="en" sz="600">
                          <a:latin typeface="Calibri"/>
                          <a:ea typeface="Calibri"/>
                          <a:cs typeface="Calibri"/>
                          <a:sym typeface="Calibri"/>
                        </a:rPr>
                        <a:t>Different Ending  sound</a:t>
                      </a:r>
                      <a:endParaRPr b="1" sz="6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