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33A40E8-AED2-46B6-9F1B-0ACDE1EBAA72}">
  <a:tblStyle styleId="{A33A40E8-AED2-46B6-9F1B-0ACDE1EBAA7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DA22F98-3638-42AC-B712-4E11098E78B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25" y="1237950"/>
          <a:ext cx="3000000" cy="3000000"/>
        </p:xfrm>
        <a:graphic>
          <a:graphicData uri="http://schemas.openxmlformats.org/drawingml/2006/table">
            <a:tbl>
              <a:tblPr>
                <a:noFill/>
                <a:tableStyleId>{A33A40E8-AED2-46B6-9F1B-0ACDE1EBAA72}</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Short Vowel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latin typeface="Calibri"/>
                          <a:ea typeface="Calibri"/>
                          <a:cs typeface="Calibri"/>
                          <a:sym typeface="Calibri"/>
                        </a:rPr>
                        <a:t>Decoding/Encoding</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57188" y="2936175"/>
          <a:ext cx="3000000" cy="3000000"/>
        </p:xfrm>
        <a:graphic>
          <a:graphicData uri="http://schemas.openxmlformats.org/drawingml/2006/table">
            <a:tbl>
              <a:tblPr>
                <a:noFill/>
                <a:tableStyleId>{A33A40E8-AED2-46B6-9F1B-0ACDE1EBAA72}</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list containing short vowel focus words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Elkonin boxes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markers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anchor chart/word wall with sounds previously taught</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 notebook</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whiteboard letter tiles or magnetic letters can be used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505963" y="4269053"/>
          <a:ext cx="3000000" cy="3000000"/>
        </p:xfrm>
        <a:graphic>
          <a:graphicData uri="http://schemas.openxmlformats.org/drawingml/2006/table">
            <a:tbl>
              <a:tblPr>
                <a:noFill/>
                <a:tableStyleId>{A33A40E8-AED2-46B6-9F1B-0ACDE1EBAA72}</a:tableStyleId>
              </a:tblPr>
              <a:tblGrid>
                <a:gridCol w="1106650"/>
                <a:gridCol w="2872550"/>
                <a:gridCol w="2859775"/>
              </a:tblGrid>
              <a:tr h="25551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practice spelling words by listening to sounds in those words.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say the word out loud. Ask the students to repeat the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say the word slowly, being careful to listen for sounds they know.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that they will write the word down, making sure to write down each sound they heard.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Elkonin boxes (three or four-column chart) can also be used to show the phonemes of each word. This activity can be completed as a group and then individually, discussing student work for accuracy.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Make sure to refer the students to the types of sounds previously taught, so the students can make those connections.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Repeat with other words. This method can be used when spelling words during other types of instruction whether individual, small group, or whole group.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29713" y="1701125"/>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Spelling and reading build and rely on the relationship between letters and sounds. Knowing the spelling of a word actually makes it easier to read the word (Snow et al., 2005). The ability for students to read words by sight directly correlates to mapping letters and letter combinations to sounds (Ehri and Snowling, 2004). Because of the important connection of encoding to decoding, instructing students in how to spell words is very important to reading success. </a:t>
            </a:r>
            <a:endParaRPr sz="1200"/>
          </a:p>
        </p:txBody>
      </p:sp>
      <p:graphicFrame>
        <p:nvGraphicFramePr>
          <p:cNvPr id="60" name="Google Shape;60;p13"/>
          <p:cNvGraphicFramePr/>
          <p:nvPr/>
        </p:nvGraphicFramePr>
        <p:xfrm>
          <a:off x="496450" y="6824175"/>
          <a:ext cx="3000000" cy="3000000"/>
        </p:xfrm>
        <a:graphic>
          <a:graphicData uri="http://schemas.openxmlformats.org/drawingml/2006/table">
            <a:tbl>
              <a:tblPr>
                <a:noFill/>
                <a:tableStyleId>{0DA22F98-3638-42AC-B712-4E11098E78BB}</a:tableStyleId>
              </a:tblPr>
              <a:tblGrid>
                <a:gridCol w="1371600"/>
                <a:gridCol w="1371600"/>
                <a:gridCol w="1371600"/>
                <a:gridCol w="1371600"/>
                <a:gridCol w="1371600"/>
              </a:tblGrid>
              <a:tr h="12700">
                <a:tc gridSpan="5">
                  <a:txBody>
                    <a:bodyPr/>
                    <a:lstStyle/>
                    <a:p>
                      <a:pPr indent="0" lvl="0" marL="0" rtl="0" algn="just">
                        <a:spcBef>
                          <a:spcPts val="0"/>
                        </a:spcBef>
                        <a:spcAft>
                          <a:spcPts val="0"/>
                        </a:spcAft>
                        <a:buNone/>
                      </a:pPr>
                      <a:r>
                        <a:rPr b="1" lang="en" sz="1100">
                          <a:solidFill>
                            <a:schemeClr val="dk1"/>
                          </a:solidFill>
                          <a:latin typeface="Calibri"/>
                          <a:ea typeface="Calibri"/>
                          <a:cs typeface="Calibri"/>
                          <a:sym typeface="Calibri"/>
                        </a:rPr>
                        <a:t>Suggested short vowel words to use:</a:t>
                      </a:r>
                      <a:endParaRPr b="1" sz="1100">
                        <a:latin typeface="Calibri"/>
                        <a:ea typeface="Calibri"/>
                        <a:cs typeface="Calibri"/>
                        <a:sym typeface="Calibri"/>
                      </a:endParaRPr>
                    </a:p>
                  </a:txBody>
                  <a:tcPr marT="63500" marB="63500" marR="63500" marL="63500">
                    <a:solidFill>
                      <a:srgbClr val="94D193"/>
                    </a:solidFill>
                  </a:tcPr>
                </a:tc>
                <a:tc hMerge="1"/>
                <a:tc hMerge="1"/>
                <a:tc hMerge="1"/>
                <a:tc hMerge="1"/>
              </a:tr>
              <a:tr h="12700">
                <a:tc>
                  <a:txBody>
                    <a:bodyPr/>
                    <a:lstStyle/>
                    <a:p>
                      <a:pPr indent="0" lvl="0" marL="0" rtl="0" algn="l">
                        <a:spcBef>
                          <a:spcPts val="0"/>
                        </a:spcBef>
                        <a:spcAft>
                          <a:spcPts val="0"/>
                        </a:spcAft>
                        <a:buNone/>
                      </a:pPr>
                      <a:r>
                        <a:rPr lang="en" sz="1100">
                          <a:latin typeface="Calibri"/>
                          <a:ea typeface="Calibri"/>
                          <a:cs typeface="Calibri"/>
                          <a:sym typeface="Calibri"/>
                        </a:rPr>
                        <a:t>rest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ham</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cub</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frog</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wig</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jump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rot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den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spin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glad</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{A33A40E8-AED2-46B6-9F1B-0ACDE1EBAA72}</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spell the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638" y="1943100"/>
          <a:ext cx="3000000" cy="3000000"/>
        </p:xfrm>
        <a:graphic>
          <a:graphicData uri="http://schemas.openxmlformats.org/drawingml/2006/table">
            <a:tbl>
              <a:tblPr>
                <a:noFill/>
                <a:tableStyleId>{0DA22F98-3638-42AC-B712-4E11098E78BB}</a:tableStyleId>
              </a:tblPr>
              <a:tblGrid>
                <a:gridCol w="446625"/>
                <a:gridCol w="581500"/>
                <a:gridCol w="581500"/>
                <a:gridCol w="581500"/>
                <a:gridCol w="581500"/>
                <a:gridCol w="581500"/>
                <a:gridCol w="581500"/>
                <a:gridCol w="581500"/>
                <a:gridCol w="581500"/>
                <a:gridCol w="581500"/>
                <a:gridCol w="581500"/>
                <a:gridCol w="581500"/>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900">
                          <a:latin typeface="Calibri"/>
                          <a:ea typeface="Calibri"/>
                          <a:cs typeface="Calibri"/>
                          <a:sym typeface="Calibri"/>
                        </a:rPr>
                        <a:t>cub</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top</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pest</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drag</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skip</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graphicFrame>
        <p:nvGraphicFramePr>
          <p:cNvPr id="69" name="Google Shape;69;p14"/>
          <p:cNvGraphicFramePr/>
          <p:nvPr/>
        </p:nvGraphicFramePr>
        <p:xfrm>
          <a:off x="457213" y="4546925"/>
          <a:ext cx="3000000" cy="3000000"/>
        </p:xfrm>
        <a:graphic>
          <a:graphicData uri="http://schemas.openxmlformats.org/drawingml/2006/table">
            <a:tbl>
              <a:tblPr>
                <a:noFill/>
                <a:tableStyleId>{0DA22F98-3638-42AC-B712-4E11098E78BB}</a:tableStyleId>
              </a:tblPr>
              <a:tblGrid>
                <a:gridCol w="1714500"/>
                <a:gridCol w="1714500"/>
                <a:gridCol w="1714500"/>
                <a:gridCol w="1714500"/>
              </a:tblGrid>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70" name="Google Shape;70;p14"/>
          <p:cNvSpPr txBox="1"/>
          <p:nvPr/>
        </p:nvSpPr>
        <p:spPr>
          <a:xfrm>
            <a:off x="409600" y="4071025"/>
            <a:ext cx="6858000" cy="354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Use the Elkonin boxes below to record individual sounds in words.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