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guide id="3" orient="horz" pos="2044">
          <p15:clr>
            <a:srgbClr val="9AA0A6"/>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DF3EA4CB-76D6-4842-860A-FBD67E7B0547}">
  <a:tblStyle styleId="{DF3EA4CB-76D6-4842-860A-FBD67E7B0547}"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 pos="2044"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noFill/>
      </p:bgPr>
    </p:bg>
    <p:spTree>
      <p:nvGrpSpPr>
        <p:cNvPr id="53"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9471725"/>
            <a:ext cx="7772400" cy="803975"/>
          </a:xfrm>
          <a:prstGeom prst="rect">
            <a:avLst/>
          </a:prstGeom>
          <a:noFill/>
          <a:ln>
            <a:noFill/>
          </a:ln>
        </p:spPr>
      </p:pic>
      <p:pic>
        <p:nvPicPr>
          <p:cNvPr id="55" name="Google Shape;55;p13"/>
          <p:cNvPicPr preferRelativeResize="0"/>
          <p:nvPr/>
        </p:nvPicPr>
        <p:blipFill rotWithShape="1">
          <a:blip r:embed="rId4">
            <a:alphaModFix/>
          </a:blip>
          <a:srcRect b="2954" l="0" r="0" t="2954"/>
          <a:stretch/>
        </p:blipFill>
        <p:spPr>
          <a:xfrm>
            <a:off x="0" y="-114300"/>
            <a:ext cx="7772400" cy="1343025"/>
          </a:xfrm>
          <a:prstGeom prst="rect">
            <a:avLst/>
          </a:prstGeom>
          <a:noFill/>
          <a:ln>
            <a:noFill/>
          </a:ln>
        </p:spPr>
      </p:pic>
      <p:graphicFrame>
        <p:nvGraphicFramePr>
          <p:cNvPr id="56" name="Google Shape;56;p13"/>
          <p:cNvGraphicFramePr/>
          <p:nvPr/>
        </p:nvGraphicFramePr>
        <p:xfrm>
          <a:off x="466638" y="1314450"/>
          <a:ext cx="3000000" cy="3000000"/>
        </p:xfrm>
        <a:graphic>
          <a:graphicData uri="http://schemas.openxmlformats.org/drawingml/2006/table">
            <a:tbl>
              <a:tblPr>
                <a:noFill/>
                <a:tableStyleId>{DF3EA4CB-76D6-4842-860A-FBD67E7B0547}</a:tableStyleId>
              </a:tblPr>
              <a:tblGrid>
                <a:gridCol w="802925"/>
                <a:gridCol w="2280425"/>
                <a:gridCol w="2057250"/>
                <a:gridCol w="1698525"/>
              </a:tblGrid>
              <a:tr h="548600">
                <a:tc>
                  <a:txBody>
                    <a:bodyPr/>
                    <a:lstStyle/>
                    <a:p>
                      <a:pPr indent="0" lvl="0" marL="0" rtl="0" algn="l">
                        <a:spcBef>
                          <a:spcPts val="0"/>
                        </a:spcBef>
                        <a:spcAft>
                          <a:spcPts val="0"/>
                        </a:spcAft>
                        <a:buNone/>
                      </a:pPr>
                      <a:r>
                        <a:rPr b="1" lang="en">
                          <a:latin typeface="Calibri"/>
                          <a:ea typeface="Calibri"/>
                          <a:cs typeface="Calibri"/>
                          <a:sym typeface="Calibri"/>
                        </a:rPr>
                        <a:t>Activity</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lang="en" sz="1100">
                          <a:solidFill>
                            <a:schemeClr val="dk1"/>
                          </a:solidFill>
                          <a:latin typeface="Calibri"/>
                          <a:ea typeface="Calibri"/>
                          <a:cs typeface="Calibri"/>
                          <a:sym typeface="Calibri"/>
                        </a:rPr>
                        <a:t> Identifying Onsets of </a:t>
                      </a:r>
                      <a:r>
                        <a:rPr lang="en" sz="1100">
                          <a:solidFill>
                            <a:schemeClr val="dk1"/>
                          </a:solidFill>
                          <a:latin typeface="Calibri"/>
                          <a:ea typeface="Calibri"/>
                          <a:cs typeface="Calibri"/>
                          <a:sym typeface="Calibri"/>
                        </a:rPr>
                        <a:t>Words</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l">
                        <a:spcBef>
                          <a:spcPts val="0"/>
                        </a:spcBef>
                        <a:spcAft>
                          <a:spcPts val="0"/>
                        </a:spcAft>
                        <a:buNone/>
                      </a:pPr>
                      <a:r>
                        <a:rPr b="1" lang="en">
                          <a:latin typeface="Calibri"/>
                          <a:ea typeface="Calibri"/>
                          <a:cs typeface="Calibri"/>
                          <a:sym typeface="Calibri"/>
                        </a:rPr>
                        <a:t>“Reading Rope” </a:t>
                      </a:r>
                      <a:r>
                        <a:rPr b="1" lang="en">
                          <a:latin typeface="Calibri"/>
                          <a:ea typeface="Calibri"/>
                          <a:cs typeface="Calibri"/>
                          <a:sym typeface="Calibri"/>
                        </a:rPr>
                        <a:t>Strand</a:t>
                      </a:r>
                      <a:r>
                        <a:rPr b="1" lang="en">
                          <a:latin typeface="Calibri"/>
                          <a:ea typeface="Calibri"/>
                          <a:cs typeface="Calibri"/>
                          <a:sym typeface="Calibri"/>
                        </a:rPr>
                        <a:t>:</a:t>
                      </a:r>
                      <a:endParaRPr b="1">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0" lvl="0" marL="0" rtl="0" algn="just">
                        <a:spcBef>
                          <a:spcPts val="0"/>
                        </a:spcBef>
                        <a:spcAft>
                          <a:spcPts val="0"/>
                        </a:spcAft>
                        <a:buClr>
                          <a:schemeClr val="dk1"/>
                        </a:buClr>
                        <a:buSzPts val="1100"/>
                        <a:buFont typeface="Arial"/>
                        <a:buNone/>
                      </a:pPr>
                      <a:r>
                        <a:rPr lang="en" sz="1100">
                          <a:solidFill>
                            <a:schemeClr val="dk1"/>
                          </a:solidFill>
                          <a:latin typeface="Calibri"/>
                          <a:ea typeface="Calibri"/>
                          <a:cs typeface="Calibri"/>
                          <a:sym typeface="Calibri"/>
                        </a:rPr>
                        <a:t>Phonological Awareness</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7" name="Google Shape;57;p13"/>
          <p:cNvGraphicFramePr/>
          <p:nvPr/>
        </p:nvGraphicFramePr>
        <p:xfrm>
          <a:off x="464500" y="3149400"/>
          <a:ext cx="3000000" cy="3000000"/>
        </p:xfrm>
        <a:graphic>
          <a:graphicData uri="http://schemas.openxmlformats.org/drawingml/2006/table">
            <a:tbl>
              <a:tblPr>
                <a:noFill/>
                <a:tableStyleId>{DF3EA4CB-76D6-4842-860A-FBD67E7B0547}</a:tableStyleId>
              </a:tblPr>
              <a:tblGrid>
                <a:gridCol w="1212225"/>
                <a:gridCol w="5571875"/>
              </a:tblGrid>
              <a:tr h="235600">
                <a:tc>
                  <a:txBody>
                    <a:bodyPr/>
                    <a:lstStyle/>
                    <a:p>
                      <a:pPr indent="0" lvl="0" marL="0" marR="0" rtl="0" algn="l">
                        <a:lnSpc>
                          <a:spcPct val="100000"/>
                        </a:lnSpc>
                        <a:spcBef>
                          <a:spcPts val="0"/>
                        </a:spcBef>
                        <a:spcAft>
                          <a:spcPts val="0"/>
                        </a:spcAft>
                        <a:buNone/>
                      </a:pPr>
                      <a:r>
                        <a:rPr b="1" lang="en">
                          <a:latin typeface="Calibri"/>
                          <a:ea typeface="Calibri"/>
                          <a:cs typeface="Calibri"/>
                          <a:sym typeface="Calibri"/>
                        </a:rPr>
                        <a:t>Materials</a:t>
                      </a:r>
                      <a:r>
                        <a:rPr lang="en">
                          <a:latin typeface="Calibri"/>
                          <a:ea typeface="Calibri"/>
                          <a:cs typeface="Calibri"/>
                          <a:sym typeface="Calibri"/>
                        </a:rPr>
                        <a:t>:</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a:txBody>
                    <a:bodyPr/>
                    <a:lstStyle/>
                    <a:p>
                      <a:pPr indent="-304800" lvl="0" marL="457200" rtl="0" algn="l">
                        <a:spcBef>
                          <a:spcPts val="0"/>
                        </a:spcBef>
                        <a:spcAft>
                          <a:spcPts val="0"/>
                        </a:spcAft>
                        <a:buSzPts val="1200"/>
                        <a:buFont typeface="Calibri"/>
                        <a:buChar char="❏"/>
                      </a:pPr>
                      <a:r>
                        <a:rPr lang="en" sz="1200">
                          <a:latin typeface="Calibri"/>
                          <a:ea typeface="Calibri"/>
                          <a:cs typeface="Calibri"/>
                          <a:sym typeface="Calibri"/>
                        </a:rPr>
                        <a:t>Word list (provided)</a:t>
                      </a:r>
                      <a:endParaRPr sz="1200">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r>
            </a:tbl>
          </a:graphicData>
        </a:graphic>
      </p:graphicFrame>
      <p:graphicFrame>
        <p:nvGraphicFramePr>
          <p:cNvPr id="58" name="Google Shape;58;p13"/>
          <p:cNvGraphicFramePr/>
          <p:nvPr/>
        </p:nvGraphicFramePr>
        <p:xfrm>
          <a:off x="466725" y="3592703"/>
          <a:ext cx="3000000" cy="3000000"/>
        </p:xfrm>
        <a:graphic>
          <a:graphicData uri="http://schemas.openxmlformats.org/drawingml/2006/table">
            <a:tbl>
              <a:tblPr>
                <a:noFill/>
                <a:tableStyleId>{DF3EA4CB-76D6-4842-860A-FBD67E7B0547}</a:tableStyleId>
              </a:tblPr>
              <a:tblGrid>
                <a:gridCol w="1106650"/>
                <a:gridCol w="2872550"/>
                <a:gridCol w="2859775"/>
              </a:tblGrid>
              <a:tr h="2241400">
                <a:tc>
                  <a:txBody>
                    <a:bodyPr/>
                    <a:lstStyle/>
                    <a:p>
                      <a:pPr indent="0" lvl="0" marL="0" marR="0" rtl="0" algn="ctr">
                        <a:lnSpc>
                          <a:spcPct val="100000"/>
                        </a:lnSpc>
                        <a:spcBef>
                          <a:spcPts val="0"/>
                        </a:spcBef>
                        <a:spcAft>
                          <a:spcPts val="0"/>
                        </a:spcAft>
                        <a:buNone/>
                      </a:pPr>
                      <a:r>
                        <a:rPr b="1" lang="en">
                          <a:latin typeface="Calibri"/>
                          <a:ea typeface="Calibri"/>
                          <a:cs typeface="Calibri"/>
                          <a:sym typeface="Calibri"/>
                        </a:rPr>
                        <a:t>Description of Activity:</a:t>
                      </a:r>
                      <a:endParaRPr>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gridSpan="2">
                  <a:txBody>
                    <a:bodyPr/>
                    <a:lstStyle/>
                    <a:p>
                      <a:pPr indent="-304800" lvl="0" marL="914400" rtl="0" algn="just">
                        <a:spcBef>
                          <a:spcPts val="0"/>
                        </a:spcBef>
                        <a:spcAft>
                          <a:spcPts val="0"/>
                        </a:spcAft>
                        <a:buSzPts val="1200"/>
                        <a:buFont typeface="Calibri"/>
                        <a:buChar char="●"/>
                      </a:pPr>
                      <a:r>
                        <a:rPr lang="en" sz="1100">
                          <a:solidFill>
                            <a:schemeClr val="dk1"/>
                          </a:solidFill>
                          <a:latin typeface="Calibri"/>
                          <a:ea typeface="Calibri"/>
                          <a:cs typeface="Calibri"/>
                          <a:sym typeface="Calibri"/>
                        </a:rPr>
                        <a:t>The students will work with onsets and rimes in words. The onset is the initial sound (single syllable) of the word (ex. m in cat). Rime refers to the  letters that follow, usually a vowel and final consonants (ex. at in mat). (Reading Rockets, 2021). </a:t>
                      </a:r>
                      <a:endParaRPr sz="1100">
                        <a:solidFill>
                          <a:schemeClr val="dk1"/>
                        </a:solidFill>
                        <a:latin typeface="Calibri"/>
                        <a:ea typeface="Calibri"/>
                        <a:cs typeface="Calibri"/>
                        <a:sym typeface="Calibri"/>
                      </a:endParaRPr>
                    </a:p>
                    <a:p>
                      <a:pPr indent="-298450" lvl="0" marL="9144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Say to the student: Words are made by putting sounds together. I will say some sounds, and I want you to tell me the onset, or beginning sound/syllable in the word; Teacher says, “the sounds /m/ /at/ makes the word mat. What is the onset of this word?”</a:t>
                      </a:r>
                      <a:endParaRPr sz="1100">
                        <a:solidFill>
                          <a:schemeClr val="dk1"/>
                        </a:solidFill>
                        <a:latin typeface="Calibri"/>
                        <a:ea typeface="Calibri"/>
                        <a:cs typeface="Calibri"/>
                        <a:sym typeface="Calibri"/>
                      </a:endParaRPr>
                    </a:p>
                    <a:p>
                      <a:pPr indent="-298450" lvl="0" marL="9144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Continue with saying, “What word would I have if I put together the sounds /p/ /in/? (pin). What is the onset of this word?(/p/)</a:t>
                      </a:r>
                      <a:endParaRPr sz="1100">
                        <a:solidFill>
                          <a:schemeClr val="dk1"/>
                        </a:solidFill>
                        <a:latin typeface="Calibri"/>
                        <a:ea typeface="Calibri"/>
                        <a:cs typeface="Calibri"/>
                        <a:sym typeface="Calibri"/>
                      </a:endParaRPr>
                    </a:p>
                    <a:p>
                      <a:pPr indent="-298450" lvl="0" marL="914400" rtl="0" algn="just">
                        <a:spcBef>
                          <a:spcPts val="0"/>
                        </a:spcBef>
                        <a:spcAft>
                          <a:spcPts val="0"/>
                        </a:spcAft>
                        <a:buClr>
                          <a:schemeClr val="dk1"/>
                        </a:buClr>
                        <a:buSzPts val="1100"/>
                        <a:buFont typeface="Calibri"/>
                        <a:buChar char="●"/>
                      </a:pPr>
                      <a:r>
                        <a:rPr lang="en" sz="1100">
                          <a:solidFill>
                            <a:schemeClr val="dk1"/>
                          </a:solidFill>
                          <a:latin typeface="Calibri"/>
                          <a:ea typeface="Calibri"/>
                          <a:cs typeface="Calibri"/>
                          <a:sym typeface="Calibri"/>
                        </a:rPr>
                        <a:t>Next ask, “What word would I have if I put together the sounds /c/ /ap/? (cap) What is the onset of this word? (/c/)  Continue with words below. </a:t>
                      </a:r>
                      <a:endParaRPr sz="1200">
                        <a:latin typeface="Calibri"/>
                        <a:ea typeface="Calibri"/>
                        <a:cs typeface="Calibri"/>
                        <a:sym typeface="Calibri"/>
                      </a:endParaRPr>
                    </a:p>
                  </a:txBody>
                  <a:tcPr marT="91425" marB="91425" marR="91425" marL="91425">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r>
            </a:tbl>
          </a:graphicData>
        </a:graphic>
      </p:graphicFrame>
      <p:sp>
        <p:nvSpPr>
          <p:cNvPr id="59" name="Google Shape;59;p13"/>
          <p:cNvSpPr txBox="1"/>
          <p:nvPr/>
        </p:nvSpPr>
        <p:spPr>
          <a:xfrm>
            <a:off x="466663" y="1787313"/>
            <a:ext cx="6839100" cy="1246800"/>
          </a:xfrm>
          <a:prstGeom prst="rect">
            <a:avLst/>
          </a:prstGeom>
          <a:noFill/>
          <a:ln cap="flat" cmpd="sng" w="28575">
            <a:solidFill>
              <a:srgbClr val="9D90BB"/>
            </a:solidFill>
            <a:prstDash val="solid"/>
            <a:round/>
            <a:headEnd len="sm" w="sm" type="none"/>
            <a:tailEnd len="sm" w="sm" type="none"/>
          </a:ln>
        </p:spPr>
        <p:txBody>
          <a:bodyPr anchorCtr="0" anchor="t" bIns="91425" lIns="91425" spcFirstLastPara="1" rIns="91425" wrap="square" tIns="91425">
            <a:spAutoFit/>
          </a:bodyPr>
          <a:lstStyle/>
          <a:p>
            <a:pPr indent="0" lvl="0" marL="0" rtl="0" algn="ctr">
              <a:spcBef>
                <a:spcPts val="0"/>
              </a:spcBef>
              <a:spcAft>
                <a:spcPts val="0"/>
              </a:spcAft>
              <a:buNone/>
            </a:pPr>
            <a:r>
              <a:rPr b="1" lang="en">
                <a:solidFill>
                  <a:schemeClr val="dk1"/>
                </a:solidFill>
                <a:latin typeface="Calibri"/>
                <a:ea typeface="Calibri"/>
                <a:cs typeface="Calibri"/>
                <a:sym typeface="Calibri"/>
              </a:rPr>
              <a:t>Rationale</a:t>
            </a:r>
            <a:endParaRPr b="1">
              <a:solidFill>
                <a:schemeClr val="dk1"/>
              </a:solidFill>
              <a:latin typeface="Calibri"/>
              <a:ea typeface="Calibri"/>
              <a:cs typeface="Calibri"/>
              <a:sym typeface="Calibri"/>
            </a:endParaRPr>
          </a:p>
          <a:p>
            <a:pPr indent="0" lvl="0" marL="0" rtl="0" algn="just">
              <a:spcBef>
                <a:spcPts val="0"/>
              </a:spcBef>
              <a:spcAft>
                <a:spcPts val="0"/>
              </a:spcAft>
              <a:buNone/>
            </a:pPr>
            <a:r>
              <a:rPr lang="en" sz="1100">
                <a:solidFill>
                  <a:schemeClr val="dk1"/>
                </a:solidFill>
                <a:latin typeface="Calibri"/>
                <a:ea typeface="Calibri"/>
                <a:cs typeface="Calibri"/>
                <a:sym typeface="Calibri"/>
              </a:rPr>
              <a:t>Students who have difficulty hearing and manipulating sounds in words will struggle to decode words. This is one of the most important jobs of teachers of beginning reading; to foster awareness of phonemes (speech sounds) in words (Moats, 2019). The term “onset” refers to the initial phonological unit of any word, meaning the initial consonant or consonant blend. This activity will raise awareness of the onset of words, which is critical for future decoding.</a:t>
            </a:r>
            <a:endParaRPr sz="1200"/>
          </a:p>
        </p:txBody>
      </p:sp>
      <p:graphicFrame>
        <p:nvGraphicFramePr>
          <p:cNvPr id="60" name="Google Shape;60;p13"/>
          <p:cNvGraphicFramePr/>
          <p:nvPr/>
        </p:nvGraphicFramePr>
        <p:xfrm>
          <a:off x="464538" y="5881195"/>
          <a:ext cx="3000000" cy="3000000"/>
        </p:xfrm>
        <a:graphic>
          <a:graphicData uri="http://schemas.openxmlformats.org/drawingml/2006/table">
            <a:tbl>
              <a:tblPr>
                <a:noFill/>
                <a:tableStyleId>{DF3EA4CB-76D6-4842-860A-FBD67E7B0547}</a:tableStyleId>
              </a:tblPr>
              <a:tblGrid>
                <a:gridCol w="1368675"/>
                <a:gridCol w="1368675"/>
                <a:gridCol w="1368675"/>
                <a:gridCol w="1368675"/>
                <a:gridCol w="1368675"/>
              </a:tblGrid>
              <a:tr h="352175">
                <a:tc gridSpan="5">
                  <a:txBody>
                    <a:bodyPr/>
                    <a:lstStyle/>
                    <a:p>
                      <a:pPr indent="0" lvl="0" marL="0" rtl="0" algn="l">
                        <a:spcBef>
                          <a:spcPts val="0"/>
                        </a:spcBef>
                        <a:spcAft>
                          <a:spcPts val="0"/>
                        </a:spcAft>
                        <a:buNone/>
                      </a:pPr>
                      <a:r>
                        <a:rPr b="1" lang="en">
                          <a:latin typeface="Calibri"/>
                          <a:ea typeface="Calibri"/>
                          <a:cs typeface="Calibri"/>
                          <a:sym typeface="Calibri"/>
                        </a:rPr>
                        <a:t>Recording: </a:t>
                      </a:r>
                      <a:r>
                        <a:rPr lang="en">
                          <a:solidFill>
                            <a:schemeClr val="dk1"/>
                          </a:solidFill>
                          <a:latin typeface="Calibri"/>
                          <a:ea typeface="Calibri"/>
                          <a:cs typeface="Calibri"/>
                          <a:sym typeface="Calibri"/>
                        </a:rPr>
                        <a:t>Place a check if the student is able to identify the onset of the word. </a:t>
                      </a:r>
                      <a:endParaRPr>
                        <a:solidFill>
                          <a:schemeClr val="dk1"/>
                        </a:solidFill>
                        <a:latin typeface="Calibri"/>
                        <a:ea typeface="Calibri"/>
                        <a:cs typeface="Calibri"/>
                        <a:sym typeface="Calibri"/>
                      </a:endParaRPr>
                    </a:p>
                    <a:p>
                      <a:pPr indent="0" lvl="0" marL="0" rtl="0" algn="l">
                        <a:spcBef>
                          <a:spcPts val="0"/>
                        </a:spcBef>
                        <a:spcAft>
                          <a:spcPts val="0"/>
                        </a:spcAft>
                        <a:buNone/>
                      </a:pPr>
                      <a:r>
                        <a:t/>
                      </a:r>
                      <a:endParaRPr>
                        <a:latin typeface="Calibri"/>
                        <a:ea typeface="Calibri"/>
                        <a:cs typeface="Calibri"/>
                        <a:sym typeface="Calibri"/>
                      </a:endParaRPr>
                    </a:p>
                  </a:txBody>
                  <a:tcPr marT="0" marB="0" marR="0" marL="0">
                    <a:lnL cap="flat" cmpd="sng" w="9525">
                      <a:solidFill>
                        <a:srgbClr val="F7F2E9"/>
                      </a:solidFill>
                      <a:prstDash val="solid"/>
                      <a:round/>
                      <a:headEnd len="sm" w="sm" type="none"/>
                      <a:tailEnd len="sm" w="sm" type="none"/>
                    </a:lnL>
                    <a:lnR cap="flat" cmpd="sng" w="9525">
                      <a:solidFill>
                        <a:srgbClr val="F7F2E9"/>
                      </a:solidFill>
                      <a:prstDash val="solid"/>
                      <a:round/>
                      <a:headEnd len="sm" w="sm" type="none"/>
                      <a:tailEnd len="sm" w="sm" type="none"/>
                    </a:lnR>
                    <a:lnT cap="flat" cmpd="sng" w="9525">
                      <a:solidFill>
                        <a:srgbClr val="F7F2E9"/>
                      </a:solidFill>
                      <a:prstDash val="solid"/>
                      <a:round/>
                      <a:headEnd len="sm" w="sm" type="none"/>
                      <a:tailEnd len="sm" w="sm" type="none"/>
                    </a:lnT>
                    <a:lnB cap="flat" cmpd="sng" w="9525">
                      <a:solidFill>
                        <a:srgbClr val="F7F2E9"/>
                      </a:solidFill>
                      <a:prstDash val="solid"/>
                      <a:round/>
                      <a:headEnd len="sm" w="sm" type="none"/>
                      <a:tailEnd len="sm" w="sm" type="none"/>
                    </a:lnB>
                  </a:tcPr>
                </a:tc>
                <a:tc hMerge="1"/>
                <a:tc hMerge="1"/>
                <a:tc hMerge="1"/>
                <a:tc hMerge="1"/>
              </a:tr>
            </a:tbl>
          </a:graphicData>
        </a:graphic>
      </p:graphicFrame>
      <p:graphicFrame>
        <p:nvGraphicFramePr>
          <p:cNvPr id="61" name="Google Shape;61;p13"/>
          <p:cNvGraphicFramePr/>
          <p:nvPr/>
        </p:nvGraphicFramePr>
        <p:xfrm>
          <a:off x="464425" y="6197570"/>
          <a:ext cx="3000000" cy="3000000"/>
        </p:xfrm>
        <a:graphic>
          <a:graphicData uri="http://schemas.openxmlformats.org/drawingml/2006/table">
            <a:tbl>
              <a:tblPr>
                <a:noFill/>
                <a:tableStyleId>{DF3EA4CB-76D6-4842-860A-FBD67E7B0547}</a:tableStyleId>
              </a:tblPr>
              <a:tblGrid>
                <a:gridCol w="716925"/>
                <a:gridCol w="510525"/>
                <a:gridCol w="510525"/>
                <a:gridCol w="510525"/>
                <a:gridCol w="510525"/>
                <a:gridCol w="510525"/>
                <a:gridCol w="510525"/>
                <a:gridCol w="510525"/>
                <a:gridCol w="510525"/>
                <a:gridCol w="510525"/>
                <a:gridCol w="510525"/>
                <a:gridCol w="510525"/>
                <a:gridCol w="510525"/>
              </a:tblGrid>
              <a:tr h="358125">
                <a:tc>
                  <a:txBody>
                    <a:bodyPr/>
                    <a:lstStyle/>
                    <a:p>
                      <a:pPr indent="0" lvl="0" marL="0" rtl="0" algn="ctr">
                        <a:spcBef>
                          <a:spcPts val="0"/>
                        </a:spcBef>
                        <a:spcAft>
                          <a:spcPts val="0"/>
                        </a:spcAft>
                        <a:buNone/>
                      </a:pPr>
                      <a:r>
                        <a:rPr b="1" lang="en" sz="1000">
                          <a:latin typeface="Calibri"/>
                          <a:ea typeface="Calibri"/>
                          <a:cs typeface="Calibri"/>
                          <a:sym typeface="Calibri"/>
                        </a:rPr>
                        <a:t>Word</a:t>
                      </a:r>
                      <a:endParaRPr b="1" sz="10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ctr">
                        <a:spcBef>
                          <a:spcPts val="0"/>
                        </a:spcBef>
                        <a:spcAft>
                          <a:spcPts val="0"/>
                        </a:spcAft>
                        <a:buNone/>
                      </a:pPr>
                      <a:r>
                        <a:rPr b="1" lang="en" sz="1000">
                          <a:latin typeface="Calibri"/>
                          <a:ea typeface="Calibri"/>
                          <a:cs typeface="Calibri"/>
                          <a:sym typeface="Calibri"/>
                        </a:rPr>
                        <a:t>Student </a:t>
                      </a:r>
                      <a:endParaRPr b="1" sz="1000">
                        <a:latin typeface="Calibri"/>
                        <a:ea typeface="Calibri"/>
                        <a:cs typeface="Calibri"/>
                        <a:sym typeface="Calibri"/>
                      </a:endParaRPr>
                    </a:p>
                    <a:p>
                      <a:pPr indent="0" lvl="0" marL="0" rtl="0" algn="ctr">
                        <a:spcBef>
                          <a:spcPts val="0"/>
                        </a:spcBef>
                        <a:spcAft>
                          <a:spcPts val="0"/>
                        </a:spcAft>
                        <a:buNone/>
                      </a:pPr>
                      <a:r>
                        <a:rPr b="1" lang="en" sz="1000">
                          <a:latin typeface="Calibri"/>
                          <a:ea typeface="Calibri"/>
                          <a:cs typeface="Calibri"/>
                          <a:sym typeface="Calibri"/>
                        </a:rPr>
                        <a:t>1</a:t>
                      </a:r>
                      <a:endParaRPr b="1" sz="10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c>
                  <a:txBody>
                    <a:bodyPr/>
                    <a:lstStyle/>
                    <a:p>
                      <a:pPr indent="0" lvl="0" marL="0" rtl="0" algn="l">
                        <a:spcBef>
                          <a:spcPts val="0"/>
                        </a:spcBef>
                        <a:spcAft>
                          <a:spcPts val="0"/>
                        </a:spcAft>
                        <a:buNone/>
                      </a:pPr>
                      <a:r>
                        <a:t/>
                      </a:r>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solidFill>
                      <a:srgbClr val="94D193"/>
                    </a:solidFill>
                  </a:tcPr>
                </a:tc>
              </a:tr>
              <a:tr h="358125">
                <a:tc>
                  <a:txBody>
                    <a:bodyPr/>
                    <a:lstStyle/>
                    <a:p>
                      <a:pPr indent="0" lvl="0" marL="0" rtl="0" algn="ctr">
                        <a:spcBef>
                          <a:spcPts val="0"/>
                        </a:spcBef>
                        <a:spcAft>
                          <a:spcPts val="0"/>
                        </a:spcAft>
                        <a:buClr>
                          <a:schemeClr val="dk1"/>
                        </a:buClr>
                        <a:buSzPts val="1100"/>
                        <a:buFont typeface="Arial"/>
                        <a:buNone/>
                      </a:pPr>
                      <a:r>
                        <a:rPr b="1" lang="en" sz="900">
                          <a:solidFill>
                            <a:schemeClr val="dk1"/>
                          </a:solidFill>
                          <a:latin typeface="Calibri"/>
                          <a:ea typeface="Calibri"/>
                          <a:cs typeface="Calibri"/>
                          <a:sym typeface="Calibri"/>
                        </a:rPr>
                        <a:t>cat (/k/)</a:t>
                      </a:r>
                      <a:endParaRPr b="1" sz="900">
                        <a:solidFill>
                          <a:schemeClr val="dk1"/>
                        </a:solidFill>
                        <a:latin typeface="Calibri"/>
                        <a:ea typeface="Calibri"/>
                        <a:cs typeface="Calibri"/>
                        <a:sym typeface="Calibri"/>
                      </a:endParaRPr>
                    </a:p>
                    <a:p>
                      <a:pPr indent="0" lvl="0" marL="0" rtl="0" algn="ctr">
                        <a:spcBef>
                          <a:spcPts val="0"/>
                        </a:spcBef>
                        <a:spcAft>
                          <a:spcPts val="0"/>
                        </a:spcAft>
                        <a:buNone/>
                      </a:pPr>
                      <a:r>
                        <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8125">
                <a:tc>
                  <a:txBody>
                    <a:bodyPr/>
                    <a:lstStyle/>
                    <a:p>
                      <a:pPr indent="0" lvl="0" marL="0" rtl="0" algn="ctr">
                        <a:spcBef>
                          <a:spcPts val="0"/>
                        </a:spcBef>
                        <a:spcAft>
                          <a:spcPts val="0"/>
                        </a:spcAft>
                        <a:buClr>
                          <a:schemeClr val="dk1"/>
                        </a:buClr>
                        <a:buSzPts val="1100"/>
                        <a:buFont typeface="Arial"/>
                        <a:buNone/>
                      </a:pPr>
                      <a:r>
                        <a:rPr b="1" lang="en" sz="900">
                          <a:solidFill>
                            <a:schemeClr val="dk1"/>
                          </a:solidFill>
                          <a:latin typeface="Calibri"/>
                          <a:ea typeface="Calibri"/>
                          <a:cs typeface="Calibri"/>
                          <a:sym typeface="Calibri"/>
                        </a:rPr>
                        <a:t>pin (/p/)</a:t>
                      </a:r>
                      <a:endParaRPr b="1">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8125">
                <a:tc>
                  <a:txBody>
                    <a:bodyPr/>
                    <a:lstStyle/>
                    <a:p>
                      <a:pPr indent="0" lvl="0" marL="0" rtl="0" algn="ctr">
                        <a:spcBef>
                          <a:spcPts val="0"/>
                        </a:spcBef>
                        <a:spcAft>
                          <a:spcPts val="0"/>
                        </a:spcAft>
                        <a:buNone/>
                      </a:pPr>
                      <a:r>
                        <a:rPr b="1" lang="en" sz="900">
                          <a:latin typeface="Calibri"/>
                          <a:ea typeface="Calibri"/>
                          <a:cs typeface="Calibri"/>
                          <a:sym typeface="Calibri"/>
                        </a:rPr>
                        <a:t>sun (/s/)</a:t>
                      </a:r>
                      <a:endParaRPr b="1" sz="900">
                        <a:latin typeface="Calibri"/>
                        <a:ea typeface="Calibri"/>
                        <a:cs typeface="Calibri"/>
                        <a:sym typeface="Calibri"/>
                      </a:endParaRPr>
                    </a:p>
                  </a:txBody>
                  <a:tcPr marT="63500" marB="63500" marR="63500" marL="635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8125">
                <a:tc>
                  <a:txBody>
                    <a:bodyPr/>
                    <a:lstStyle/>
                    <a:p>
                      <a:pPr indent="0" lvl="0" marL="0" rtl="0" algn="ctr">
                        <a:spcBef>
                          <a:spcPts val="0"/>
                        </a:spcBef>
                        <a:spcAft>
                          <a:spcPts val="0"/>
                        </a:spcAft>
                        <a:buNone/>
                      </a:pPr>
                      <a:r>
                        <a:rPr b="1" lang="en" sz="900">
                          <a:latin typeface="Calibri"/>
                          <a:ea typeface="Calibri"/>
                          <a:cs typeface="Calibri"/>
                          <a:sym typeface="Calibri"/>
                        </a:rPr>
                        <a:t>mop (/m/)</a:t>
                      </a:r>
                      <a:endParaRPr b="1" sz="900">
                        <a:latin typeface="Calibri"/>
                        <a:ea typeface="Calibri"/>
                        <a:cs typeface="Calibri"/>
                        <a:sym typeface="Calibri"/>
                      </a:endParaRPr>
                    </a:p>
                  </a:txBody>
                  <a:tcPr marT="63500" marB="63500" marR="63500" marL="635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8125">
                <a:tc>
                  <a:txBody>
                    <a:bodyPr/>
                    <a:lstStyle/>
                    <a:p>
                      <a:pPr indent="0" lvl="0" marL="0" rtl="0" algn="ctr">
                        <a:spcBef>
                          <a:spcPts val="0"/>
                        </a:spcBef>
                        <a:spcAft>
                          <a:spcPts val="0"/>
                        </a:spcAft>
                        <a:buNone/>
                      </a:pPr>
                      <a:r>
                        <a:rPr b="1" lang="en" sz="900">
                          <a:latin typeface="Calibri"/>
                          <a:ea typeface="Calibri"/>
                          <a:cs typeface="Calibri"/>
                          <a:sym typeface="Calibri"/>
                        </a:rPr>
                        <a:t>fox (/f/)</a:t>
                      </a:r>
                      <a:endParaRPr b="1" sz="900">
                        <a:latin typeface="Calibri"/>
                        <a:ea typeface="Calibri"/>
                        <a:cs typeface="Calibri"/>
                        <a:sym typeface="Calibri"/>
                      </a:endParaRPr>
                    </a:p>
                  </a:txBody>
                  <a:tcPr marT="63500" marB="63500" marR="63500" marL="635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8125">
                <a:tc>
                  <a:txBody>
                    <a:bodyPr/>
                    <a:lstStyle/>
                    <a:p>
                      <a:pPr indent="0" lvl="0" marL="0" rtl="0" algn="ctr">
                        <a:spcBef>
                          <a:spcPts val="0"/>
                        </a:spcBef>
                        <a:spcAft>
                          <a:spcPts val="0"/>
                        </a:spcAft>
                        <a:buNone/>
                      </a:pPr>
                      <a:r>
                        <a:rPr b="1" lang="en" sz="900">
                          <a:latin typeface="Calibri"/>
                          <a:ea typeface="Calibri"/>
                          <a:cs typeface="Calibri"/>
                          <a:sym typeface="Calibri"/>
                        </a:rPr>
                        <a:t>ball  (/b/)</a:t>
                      </a:r>
                      <a:endParaRPr b="1" sz="900">
                        <a:latin typeface="Calibri"/>
                        <a:ea typeface="Calibri"/>
                        <a:cs typeface="Calibri"/>
                        <a:sym typeface="Calibri"/>
                      </a:endParaRPr>
                    </a:p>
                  </a:txBody>
                  <a:tcPr marT="63500" marB="63500" marR="63500" marL="635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8125">
                <a:tc>
                  <a:txBody>
                    <a:bodyPr/>
                    <a:lstStyle/>
                    <a:p>
                      <a:pPr indent="0" lvl="0" marL="0" rtl="0" algn="ctr">
                        <a:spcBef>
                          <a:spcPts val="0"/>
                        </a:spcBef>
                        <a:spcAft>
                          <a:spcPts val="0"/>
                        </a:spcAft>
                        <a:buNone/>
                      </a:pPr>
                      <a:r>
                        <a:rPr b="1" lang="en" sz="900">
                          <a:latin typeface="Calibri"/>
                          <a:ea typeface="Calibri"/>
                          <a:cs typeface="Calibri"/>
                          <a:sym typeface="Calibri"/>
                        </a:rPr>
                        <a:t>book  (/b/)</a:t>
                      </a:r>
                      <a:endParaRPr b="1" sz="900">
                        <a:latin typeface="Calibri"/>
                        <a:ea typeface="Calibri"/>
                        <a:cs typeface="Calibri"/>
                        <a:sym typeface="Calibri"/>
                      </a:endParaRPr>
                    </a:p>
                  </a:txBody>
                  <a:tcPr marT="63500" marB="63500" marR="63500" marL="635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r h="358125">
                <a:tc>
                  <a:txBody>
                    <a:bodyPr/>
                    <a:lstStyle/>
                    <a:p>
                      <a:pPr indent="0" lvl="0" marL="0" rtl="0" algn="ctr">
                        <a:spcBef>
                          <a:spcPts val="0"/>
                        </a:spcBef>
                        <a:spcAft>
                          <a:spcPts val="0"/>
                        </a:spcAft>
                        <a:buNone/>
                      </a:pPr>
                      <a:r>
                        <a:rPr b="1" lang="en" sz="900">
                          <a:latin typeface="Calibri"/>
                          <a:ea typeface="Calibri"/>
                          <a:cs typeface="Calibri"/>
                          <a:sym typeface="Calibri"/>
                        </a:rPr>
                        <a:t>rake (/r/)</a:t>
                      </a:r>
                      <a:endParaRPr b="1" sz="900">
                        <a:latin typeface="Calibri"/>
                        <a:ea typeface="Calibri"/>
                        <a:cs typeface="Calibri"/>
                        <a:sym typeface="Calibri"/>
                      </a:endParaRPr>
                    </a:p>
                  </a:txBody>
                  <a:tcPr marT="63500" marB="63500" marR="63500" marL="6350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c>
                  <a:txBody>
                    <a:bodyPr/>
                    <a:lstStyle/>
                    <a:p>
                      <a:pPr indent="0" lvl="0" marL="0" rtl="0" algn="l">
                        <a:spcBef>
                          <a:spcPts val="0"/>
                        </a:spcBef>
                        <a:spcAft>
                          <a:spcPts val="0"/>
                        </a:spcAft>
                        <a:buNone/>
                      </a:pPr>
                      <a:r>
                        <a:t/>
                      </a:r>
                      <a:endParaRPr b="1" sz="1200">
                        <a:latin typeface="Calibri"/>
                        <a:ea typeface="Calibri"/>
                        <a:cs typeface="Calibri"/>
                        <a:sym typeface="Calibri"/>
                      </a:endParaRPr>
                    </a:p>
                  </a:txBody>
                  <a:tcPr marT="0" marB="0" marR="0" marL="0">
                    <a:lnL cap="flat" cmpd="sng" w="9525">
                      <a:solidFill>
                        <a:schemeClr val="dk1"/>
                      </a:solidFill>
                      <a:prstDash val="solid"/>
                      <a:round/>
                      <a:headEnd len="sm" w="sm" type="none"/>
                      <a:tailEnd len="sm" w="sm" type="none"/>
                    </a:lnL>
                    <a:lnR cap="flat" cmpd="sng" w="9525">
                      <a:solidFill>
                        <a:schemeClr val="dk1"/>
                      </a:solidFill>
                      <a:prstDash val="solid"/>
                      <a:round/>
                      <a:headEnd len="sm" w="sm" type="none"/>
                      <a:tailEnd len="sm" w="sm" type="none"/>
                    </a:lnR>
                    <a:lnT cap="flat" cmpd="sng" w="9525">
                      <a:solidFill>
                        <a:schemeClr val="dk1"/>
                      </a:solidFill>
                      <a:prstDash val="solid"/>
                      <a:round/>
                      <a:headEnd len="sm" w="sm" type="none"/>
                      <a:tailEnd len="sm" w="sm" type="none"/>
                    </a:lnT>
                    <a:lnB cap="flat" cmpd="sng" w="9525">
                      <a:solidFill>
                        <a:schemeClr val="dk1"/>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