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0646BC5-2E8E-4F1B-8C6A-524875430395}">
  <a:tblStyle styleId="{70646BC5-2E8E-4F1B-8C6A-524875430395}"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07CD9ED1-BC01-4653-A319-4C04F6EEABEC}"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{70646BC5-2E8E-4F1B-8C6A-524875430395}</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 Identifying Rhyming Words </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Phonological Awareness</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bl>
          </a:graphicData>
        </a:graphic>
      </p:graphicFrame>
      <p:graphicFrame>
        <p:nvGraphicFramePr>
          <p:cNvPr id="57" name="Google Shape;57;p13"/>
          <p:cNvGraphicFramePr/>
          <p:nvPr/>
        </p:nvGraphicFramePr>
        <p:xfrm>
          <a:off x="494150" y="4377038"/>
          <a:ext cx="3000000" cy="3000000"/>
        </p:xfrm>
        <a:graphic>
          <a:graphicData uri="http://schemas.openxmlformats.org/drawingml/2006/table">
            <a:tbl>
              <a:tblPr>
                <a:noFill/>
                <a:tableStyleId>{70646BC5-2E8E-4F1B-8C6A-524875430395}</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304800" lvl="0" marL="457200" rtl="0" algn="l">
                        <a:spcBef>
                          <a:spcPts val="0"/>
                        </a:spcBef>
                        <a:spcAft>
                          <a:spcPts val="0"/>
                        </a:spcAft>
                        <a:buSzPts val="1200"/>
                        <a:buFont typeface="Calibri"/>
                        <a:buChar char="❏"/>
                      </a:pPr>
                      <a:r>
                        <a:rPr lang="en" sz="1200">
                          <a:latin typeface="Calibri"/>
                          <a:ea typeface="Calibri"/>
                          <a:cs typeface="Calibri"/>
                          <a:sym typeface="Calibri"/>
                        </a:rPr>
                        <a:t>Picture cards OR</a:t>
                      </a:r>
                      <a:endParaRPr sz="1200">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r h="235600">
                <a:tc vMerge="1"/>
                <a:tc>
                  <a:txBody>
                    <a:bodyPr/>
                    <a:lstStyle/>
                    <a:p>
                      <a:pPr indent="-304800" lvl="0" marL="457200" rtl="0" algn="l">
                        <a:spcBef>
                          <a:spcPts val="0"/>
                        </a:spcBef>
                        <a:spcAft>
                          <a:spcPts val="0"/>
                        </a:spcAft>
                        <a:buClr>
                          <a:schemeClr val="dk1"/>
                        </a:buClr>
                        <a:buSzPts val="1200"/>
                        <a:buFont typeface="Calibri"/>
                        <a:buChar char="❏"/>
                      </a:pPr>
                      <a:r>
                        <a:rPr lang="en" sz="1200">
                          <a:latin typeface="Calibri"/>
                          <a:ea typeface="Calibri"/>
                          <a:cs typeface="Calibri"/>
                          <a:sym typeface="Calibri"/>
                        </a:rPr>
                        <a:t>Word cards</a:t>
                      </a:r>
                      <a:endParaRPr sz="1200">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bl>
          </a:graphicData>
        </a:graphic>
      </p:graphicFrame>
      <p:graphicFrame>
        <p:nvGraphicFramePr>
          <p:cNvPr id="58" name="Google Shape;58;p13"/>
          <p:cNvGraphicFramePr/>
          <p:nvPr/>
        </p:nvGraphicFramePr>
        <p:xfrm>
          <a:off x="466725" y="5029190"/>
          <a:ext cx="3000000" cy="3000000"/>
        </p:xfrm>
        <a:graphic>
          <a:graphicData uri="http://schemas.openxmlformats.org/drawingml/2006/table">
            <a:tbl>
              <a:tblPr>
                <a:noFill/>
                <a:tableStyleId>{70646BC5-2E8E-4F1B-8C6A-524875430395}</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gridSpan="2">
                  <a:txBody>
                    <a:bodyPr/>
                    <a:lstStyle/>
                    <a:p>
                      <a:pPr indent="0" lvl="0" marL="0" rtl="0" algn="just">
                        <a:spcBef>
                          <a:spcPts val="0"/>
                        </a:spcBef>
                        <a:spcAft>
                          <a:spcPts val="0"/>
                        </a:spcAft>
                        <a:buNone/>
                      </a:pPr>
                      <a:r>
                        <a:rPr lang="en" sz="1200">
                          <a:solidFill>
                            <a:schemeClr val="dk1"/>
                          </a:solidFill>
                          <a:latin typeface="Calibri"/>
                          <a:ea typeface="Calibri"/>
                          <a:cs typeface="Calibri"/>
                          <a:sym typeface="Calibri"/>
                        </a:rPr>
                        <a:t>Students will identify rhyming words through picture cards or word cards. </a:t>
                      </a:r>
                      <a:endParaRPr sz="1200">
                        <a:solidFill>
                          <a:schemeClr val="dk1"/>
                        </a:solidFill>
                        <a:latin typeface="Calibri"/>
                        <a:ea typeface="Calibri"/>
                        <a:cs typeface="Calibri"/>
                        <a:sym typeface="Calibri"/>
                      </a:endParaRPr>
                    </a:p>
                    <a:p>
                      <a:pPr indent="0" lvl="0" marL="914400" rtl="0" algn="just">
                        <a:spcBef>
                          <a:spcPts val="0"/>
                        </a:spcBef>
                        <a:spcAft>
                          <a:spcPts val="0"/>
                        </a:spcAft>
                        <a:buNone/>
                      </a:pPr>
                      <a:r>
                        <a:t/>
                      </a:r>
                      <a:endParaRPr sz="12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b="1" lang="en" sz="1200">
                          <a:solidFill>
                            <a:schemeClr val="dk1"/>
                          </a:solidFill>
                          <a:latin typeface="Calibri"/>
                          <a:ea typeface="Calibri"/>
                          <a:cs typeface="Calibri"/>
                          <a:sym typeface="Calibri"/>
                        </a:rPr>
                        <a:t>Option 1:</a:t>
                      </a:r>
                      <a:r>
                        <a:rPr lang="en" sz="1200">
                          <a:solidFill>
                            <a:schemeClr val="dk1"/>
                          </a:solidFill>
                          <a:latin typeface="Calibri"/>
                          <a:ea typeface="Calibri"/>
                          <a:cs typeface="Calibri"/>
                          <a:sym typeface="Calibri"/>
                        </a:rPr>
                        <a:t> Students will identify a word that rhymes with the given picture card or word card. You can draw pictures on notecards, find pictures from magazines or trade books, or create word cards. Students will match cards that rhyme. </a:t>
                      </a:r>
                      <a:endParaRPr sz="1200">
                        <a:solidFill>
                          <a:schemeClr val="dk1"/>
                        </a:solidFill>
                        <a:latin typeface="Calibri"/>
                        <a:ea typeface="Calibri"/>
                        <a:cs typeface="Calibri"/>
                        <a:sym typeface="Calibri"/>
                      </a:endParaRPr>
                    </a:p>
                    <a:p>
                      <a:pPr indent="0" lvl="0" marL="914400" rtl="0" algn="just">
                        <a:spcBef>
                          <a:spcPts val="0"/>
                        </a:spcBef>
                        <a:spcAft>
                          <a:spcPts val="0"/>
                        </a:spcAft>
                        <a:buNone/>
                      </a:pPr>
                      <a:r>
                        <a:t/>
                      </a:r>
                      <a:endParaRPr sz="12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b="1" lang="en" sz="1200">
                          <a:solidFill>
                            <a:schemeClr val="dk1"/>
                          </a:solidFill>
                          <a:latin typeface="Calibri"/>
                          <a:ea typeface="Calibri"/>
                          <a:cs typeface="Calibri"/>
                          <a:sym typeface="Calibri"/>
                        </a:rPr>
                        <a:t>Option 2:</a:t>
                      </a:r>
                      <a:r>
                        <a:rPr lang="en" sz="1200">
                          <a:solidFill>
                            <a:schemeClr val="dk1"/>
                          </a:solidFill>
                          <a:latin typeface="Calibri"/>
                          <a:ea typeface="Calibri"/>
                          <a:cs typeface="Calibri"/>
                          <a:sym typeface="Calibri"/>
                        </a:rPr>
                        <a:t> Give students two words or pictures. Students will listen and decide if the two words rhyme. “Listen as I say two words. If the words or pictures rhyme, give me a thumbs up.”</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r>
              <a:tr h="1869325">
                <a:tc>
                  <a:txBody>
                    <a:bodyPr/>
                    <a:lstStyle/>
                    <a:p>
                      <a:pPr indent="0" lvl="0" marL="0" marR="0" rtl="0" algn="ctr">
                        <a:lnSpc>
                          <a:spcPct val="100000"/>
                        </a:lnSpc>
                        <a:spcBef>
                          <a:spcPts val="0"/>
                        </a:spcBef>
                        <a:spcAft>
                          <a:spcPts val="0"/>
                        </a:spcAft>
                        <a:buNone/>
                      </a:pPr>
                      <a:r>
                        <a:t/>
                      </a:r>
                      <a:endParaRPr b="1">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gridSpan="2">
                  <a:txBody>
                    <a:bodyPr/>
                    <a:lstStyle/>
                    <a:p>
                      <a:pPr indent="-228600" lvl="0" marL="914400" rtl="0" algn="just">
                        <a:spcBef>
                          <a:spcPts val="0"/>
                        </a:spcBef>
                        <a:spcAft>
                          <a:spcPts val="0"/>
                        </a:spcAft>
                        <a:buNone/>
                      </a:pPr>
                      <a:r>
                        <a:t/>
                      </a:r>
                      <a:endParaRPr sz="1100">
                        <a:solidFill>
                          <a:schemeClr val="dk1"/>
                        </a:solidFill>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r>
              <a:tr h="1869325">
                <a:tc>
                  <a:txBody>
                    <a:bodyPr/>
                    <a:lstStyle/>
                    <a:p>
                      <a:pPr indent="0" lvl="0" marL="0" marR="0" rtl="0" algn="ctr">
                        <a:lnSpc>
                          <a:spcPct val="100000"/>
                        </a:lnSpc>
                        <a:spcBef>
                          <a:spcPts val="0"/>
                        </a:spcBef>
                        <a:spcAft>
                          <a:spcPts val="0"/>
                        </a:spcAft>
                        <a:buNone/>
                      </a:pPr>
                      <a:r>
                        <a:t/>
                      </a:r>
                      <a:endParaRPr b="1">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gridSpan="2">
                  <a:txBody>
                    <a:bodyPr/>
                    <a:lstStyle/>
                    <a:p>
                      <a:pPr indent="-228600" lvl="0" marL="914400" rtl="0" algn="just">
                        <a:spcBef>
                          <a:spcPts val="0"/>
                        </a:spcBef>
                        <a:spcAft>
                          <a:spcPts val="0"/>
                        </a:spcAft>
                        <a:buNone/>
                      </a:pPr>
                      <a:r>
                        <a:t/>
                      </a:r>
                      <a:endParaRPr sz="1100">
                        <a:solidFill>
                          <a:schemeClr val="dk1"/>
                        </a:solidFill>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r>
            </a:tbl>
          </a:graphicData>
        </a:graphic>
      </p:graphicFrame>
      <p:sp>
        <p:nvSpPr>
          <p:cNvPr id="59" name="Google Shape;59;p13"/>
          <p:cNvSpPr txBox="1"/>
          <p:nvPr/>
        </p:nvSpPr>
        <p:spPr>
          <a:xfrm>
            <a:off x="466650" y="1948775"/>
            <a:ext cx="6839100" cy="22473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Learning to identify rhyming words is one of the most foundational phonological awareness skills. Generally students start practicing this skill in Pre-k, however not all students may have access to this type of education before entering kindergarten. Research has shown that a students’ ability to recognize rhyming words is predictive of 2nd grade reading scores.  Additionally, struggles with hearing and identifying rhyming words can be predictive of dyslexia. It is essential to provide students with many opportunities to practice hearing, identifying, and producing rhyming words. However, identifying and producing rhyming words is not the most essential skill for students in terms of learning to decode, particularly in comparison to the phonemic awareness skills of blending and segmenting. Students should not be held back from practicing other phonological and phonemic awareness skills, such as blending and segmenting syllables, even if they are struggling to identify words that rhyme.</a:t>
            </a:r>
            <a:endParaRPr sz="1200"/>
          </a:p>
        </p:txBody>
      </p:sp>
      <p:graphicFrame>
        <p:nvGraphicFramePr>
          <p:cNvPr id="60" name="Google Shape;60;p13"/>
          <p:cNvGraphicFramePr/>
          <p:nvPr/>
        </p:nvGraphicFramePr>
        <p:xfrm>
          <a:off x="466725" y="7096838"/>
          <a:ext cx="3000000" cy="3000000"/>
        </p:xfrm>
        <a:graphic>
          <a:graphicData uri="http://schemas.openxmlformats.org/drawingml/2006/table">
            <a:tbl>
              <a:tblPr>
                <a:noFill/>
                <a:tableStyleId>{07CD9ED1-BC01-4653-A319-4C04F6EEABEC}</a:tableStyleId>
              </a:tblPr>
              <a:tblGrid>
                <a:gridCol w="831925"/>
                <a:gridCol w="3003525"/>
                <a:gridCol w="3003525"/>
              </a:tblGrid>
              <a:tr h="362925">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Picture or Word Given</a:t>
                      </a:r>
                      <a:endParaRPr b="1"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Student Generated Word</a:t>
                      </a:r>
                      <a:endParaRPr b="1" sz="1100">
                        <a:latin typeface="Calibri"/>
                        <a:ea typeface="Calibri"/>
                        <a:cs typeface="Calibri"/>
                        <a:sym typeface="Calibri"/>
                      </a:endParaRPr>
                    </a:p>
                  </a:txBody>
                  <a:tcPr marT="63500" marB="63500" marR="63500" marL="63500">
                    <a:solidFill>
                      <a:srgbClr val="94D193"/>
                    </a:solidFill>
                  </a:tcPr>
                </a:tc>
              </a:tr>
              <a:tr h="362925">
                <a:tc>
                  <a:txBody>
                    <a:bodyPr/>
                    <a:lstStyle/>
                    <a:p>
                      <a:pPr indent="0" lvl="0" marL="0" rtl="0" algn="l">
                        <a:spcBef>
                          <a:spcPts val="0"/>
                        </a:spcBef>
                        <a:spcAft>
                          <a:spcPts val="0"/>
                        </a:spcAft>
                        <a:buNone/>
                      </a:pPr>
                      <a:r>
                        <a:rPr b="1" lang="en" sz="1100">
                          <a:latin typeface="Calibri"/>
                          <a:ea typeface="Calibri"/>
                          <a:cs typeface="Calibri"/>
                          <a:sym typeface="Calibri"/>
                        </a:rPr>
                        <a:t>example</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b="1" lang="en" sz="1100">
                          <a:latin typeface="Calibri"/>
                          <a:ea typeface="Calibri"/>
                          <a:cs typeface="Calibri"/>
                          <a:sym typeface="Calibri"/>
                        </a:rPr>
                        <a:t>pet</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b="1" lang="en" sz="1100">
                          <a:latin typeface="Calibri"/>
                          <a:ea typeface="Calibri"/>
                          <a:cs typeface="Calibri"/>
                          <a:sym typeface="Calibri"/>
                        </a:rPr>
                        <a:t>set</a:t>
                      </a:r>
                      <a:endParaRPr b="1" sz="1100">
                        <a:latin typeface="Calibri"/>
                        <a:ea typeface="Calibri"/>
                        <a:cs typeface="Calibri"/>
                        <a:sym typeface="Calibri"/>
                      </a:endParaRPr>
                    </a:p>
                  </a:txBody>
                  <a:tcPr marT="63500" marB="63500" marR="63500" marL="63500"/>
                </a:tc>
              </a:tr>
              <a:tr h="362925">
                <a:tc>
                  <a:txBody>
                    <a:bodyPr/>
                    <a:lstStyle/>
                    <a:p>
                      <a:pPr indent="0" lvl="0" marL="0" rtl="0" algn="l">
                        <a:spcBef>
                          <a:spcPts val="0"/>
                        </a:spcBef>
                        <a:spcAft>
                          <a:spcPts val="0"/>
                        </a:spcAft>
                        <a:buNone/>
                      </a:pPr>
                      <a:r>
                        <a:rPr b="1" lang="en" sz="1100">
                          <a:latin typeface="Calibri"/>
                          <a:ea typeface="Calibri"/>
                          <a:cs typeface="Calibri"/>
                          <a:sym typeface="Calibri"/>
                        </a:rPr>
                        <a:t>Student 1</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362925">
                <a:tc>
                  <a:txBody>
                    <a:bodyPr/>
                    <a:lstStyle/>
                    <a:p>
                      <a:pPr indent="0" lvl="0" marL="0" rtl="0" algn="l">
                        <a:spcBef>
                          <a:spcPts val="0"/>
                        </a:spcBef>
                        <a:spcAft>
                          <a:spcPts val="0"/>
                        </a:spcAft>
                        <a:buNone/>
                      </a:pPr>
                      <a:r>
                        <a:t/>
                      </a:r>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362925">
                <a:tc>
                  <a:txBody>
                    <a:bodyPr/>
                    <a:lstStyle/>
                    <a:p>
                      <a:pPr indent="0" lvl="0" marL="0" rtl="0" algn="l">
                        <a:spcBef>
                          <a:spcPts val="0"/>
                        </a:spcBef>
                        <a:spcAft>
                          <a:spcPts val="0"/>
                        </a:spcAft>
                        <a:buNone/>
                      </a:pPr>
                      <a:r>
                        <a:t/>
                      </a:r>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362925">
                <a:tc>
                  <a:txBody>
                    <a:bodyPr/>
                    <a:lstStyle/>
                    <a:p>
                      <a:pPr indent="0" lvl="0" marL="0" rtl="0" algn="l">
                        <a:spcBef>
                          <a:spcPts val="0"/>
                        </a:spcBef>
                        <a:spcAft>
                          <a:spcPts val="0"/>
                        </a:spcAft>
                        <a:buNone/>
                      </a:pPr>
                      <a:r>
                        <a:t/>
                      </a:r>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