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03" autoAdjust="0"/>
  </p:normalViewPr>
  <p:slideViewPr>
    <p:cSldViewPr snapToGrid="0">
      <p:cViewPr varScale="1">
        <p:scale>
          <a:sx n="54" d="100"/>
          <a:sy n="54" d="100"/>
        </p:scale>
        <p:origin x="16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88597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louisianaschools.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22" name="Google Shape;2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8618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dirty="0"/>
              <a:t>S</a:t>
            </a:r>
            <a:r>
              <a:rPr lang="en-US" sz="1200" b="0" i="0" u="none" strike="noStrike" cap="none" dirty="0">
                <a:solidFill>
                  <a:schemeClr val="dk1"/>
                </a:solidFill>
                <a:latin typeface="Calibri"/>
                <a:ea typeface="Calibri"/>
                <a:cs typeface="Calibri"/>
                <a:sym typeface="Calibri"/>
              </a:rPr>
              <a:t>chool report cards are available in the Louisiana School Finder at </a:t>
            </a:r>
            <a:r>
              <a:rPr lang="en-US" sz="1200" b="0" i="0" u="sng" strike="noStrike" cap="none" dirty="0">
                <a:solidFill>
                  <a:schemeClr val="hlink"/>
                </a:solidFill>
                <a:latin typeface="Calibri"/>
                <a:ea typeface="Calibri"/>
                <a:cs typeface="Calibri"/>
                <a:sym typeface="Calibri"/>
                <a:hlinkClick r:id="rId3"/>
              </a:rPr>
              <a:t>www.louisianaschools.com</a:t>
            </a:r>
            <a:r>
              <a:rPr lang="en-US" sz="1200" b="0" i="0" u="none" strike="noStrike" cap="none" dirty="0">
                <a:solidFill>
                  <a:schemeClr val="dk1"/>
                </a:solidFill>
                <a:latin typeface="Calibri"/>
                <a:ea typeface="Calibri"/>
                <a:cs typeface="Calibri"/>
                <a:sym typeface="Calibri"/>
              </a:rPr>
              <a:t>. The school finder allows families to find information about their own school, or help them find a school when they are moving to a new city or area within the state.  The School Finder includes information on all early childhood centers and programs, traditional public, charter, magnet and alternative schools, and school participating in the Louisiana Scholarship program. </a:t>
            </a:r>
            <a:endParaRPr dirty="0"/>
          </a:p>
          <a:p>
            <a:pPr marL="0" marR="0" lvl="0" indent="0" algn="l" rtl="0">
              <a:spcBef>
                <a:spcPts val="0"/>
              </a:spcBef>
              <a:spcAft>
                <a:spcPts val="0"/>
              </a:spcAft>
              <a:buClr>
                <a:schemeClr val="dk1"/>
              </a:buClr>
              <a:buSzPts val="11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1200" b="0" i="0" u="none" strike="noStrike" cap="none" dirty="0">
                <a:solidFill>
                  <a:schemeClr val="dk1"/>
                </a:solidFill>
                <a:latin typeface="Calibri"/>
                <a:ea typeface="Calibri"/>
                <a:cs typeface="Calibri"/>
                <a:sym typeface="Calibri"/>
              </a:rPr>
              <a:t>So let’s take a look and see how our school performed last year. If you would like to follow along, go to </a:t>
            </a:r>
            <a:r>
              <a:rPr lang="en-US" sz="1200" b="0" i="0" u="sng" strike="noStrike" cap="none" dirty="0">
                <a:solidFill>
                  <a:schemeClr val="hlink"/>
                </a:solidFill>
                <a:latin typeface="Calibri"/>
                <a:ea typeface="Calibri"/>
                <a:cs typeface="Calibri"/>
                <a:sym typeface="Calibri"/>
                <a:hlinkClick r:id="rId3"/>
              </a:rPr>
              <a:t>ww.louisianaschools.com</a:t>
            </a:r>
            <a:r>
              <a:rPr lang="en-US" sz="1200" b="0" i="0" u="none" strike="noStrike" cap="none" dirty="0">
                <a:solidFill>
                  <a:schemeClr val="dk1"/>
                </a:solidFill>
                <a:latin typeface="Calibri"/>
                <a:ea typeface="Calibri"/>
                <a:cs typeface="Calibri"/>
                <a:sym typeface="Calibri"/>
              </a:rPr>
              <a:t> on your phone and type in </a:t>
            </a:r>
            <a:r>
              <a:rPr lang="en-US" sz="1200" b="0" i="0" u="none" strike="noStrike" cap="none" dirty="0">
                <a:solidFill>
                  <a:srgbClr val="FF0000"/>
                </a:solidFill>
                <a:latin typeface="Calibri"/>
                <a:ea typeface="Calibri"/>
                <a:cs typeface="Calibri"/>
                <a:sym typeface="Calibri"/>
              </a:rPr>
              <a:t>Pelican Elementary. </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p:txBody>
      </p:sp>
      <p:sp>
        <p:nvSpPr>
          <p:cNvPr id="97" name="Google Shape;97;p8: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2238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275"/>
              <a:buFont typeface="Arial"/>
              <a:buNone/>
            </a:pPr>
            <a:r>
              <a:rPr lang="en-US" sz="1100" b="1" i="0" u="none" strike="noStrike" cap="none">
                <a:solidFill>
                  <a:schemeClr val="dk1"/>
                </a:solidFill>
                <a:latin typeface="Calibri"/>
                <a:ea typeface="Calibri"/>
                <a:cs typeface="Calibri"/>
                <a:sym typeface="Calibri"/>
              </a:rPr>
              <a:t>USE THESE SLIDES TO WALK FAMILIES THROUGH YOUR SCHOOL REPORT CARD. SCREENSHOTS CAN BE EXTRACTED DIRECTLY FROM SCHOOL FINDER, OR INFORMATION CAN BE PRESENTED IN A BULLETED LIST. </a:t>
            </a:r>
            <a:endParaRPr/>
          </a:p>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a:solidFill>
                  <a:srgbClr val="FF0000"/>
                </a:solidFill>
                <a:latin typeface="Calibri"/>
                <a:ea typeface="Calibri"/>
                <a:cs typeface="Calibri"/>
                <a:sym typeface="Calibri"/>
              </a:rPr>
              <a:t>Example Talking Pt: This past year, our school received a school performance score of 90.6 and a letter grade of a B. </a:t>
            </a:r>
            <a:endParaRPr/>
          </a:p>
        </p:txBody>
      </p:sp>
      <p:sp>
        <p:nvSpPr>
          <p:cNvPr id="105" name="Google Shape;105;p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3281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275"/>
              <a:buFont typeface="Arial"/>
              <a:buNone/>
            </a:pPr>
            <a:endParaRPr lang="en-US" sz="1100" b="1" i="0" u="none" strike="noStrike" cap="none" smtClean="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FF0000"/>
              </a:buClr>
              <a:buSzPts val="275"/>
              <a:buFont typeface="Arial"/>
              <a:buNone/>
            </a:pPr>
            <a:r>
              <a:rPr lang="en-US" sz="1100" b="1" i="0" u="none" strike="noStrike" cap="none" dirty="0" smtClean="0">
                <a:solidFill>
                  <a:schemeClr val="dk1"/>
                </a:solidFill>
                <a:latin typeface="Calibri"/>
                <a:ea typeface="Calibri"/>
                <a:cs typeface="Calibri"/>
                <a:sym typeface="Calibri"/>
              </a:rPr>
              <a:t>IF </a:t>
            </a:r>
            <a:r>
              <a:rPr lang="en-US" sz="1100" b="1" i="0" u="none" strike="noStrike" cap="none" dirty="0">
                <a:solidFill>
                  <a:schemeClr val="dk1"/>
                </a:solidFill>
                <a:latin typeface="Calibri"/>
                <a:ea typeface="Calibri"/>
                <a:cs typeface="Calibri"/>
                <a:sym typeface="Calibri"/>
              </a:rPr>
              <a:t>YOUR SCHOOL HAS DECLINED OVER THE PAST COUPLE OF YEARS, SHARE INFORMATION WITH FAMILIES ON WHAT YOU ARE DOING TO CHANGE THAT TRAJECTORY THIS YEAR. </a:t>
            </a:r>
            <a:endParaRPr dirty="0"/>
          </a:p>
          <a:p>
            <a:pPr marL="0" marR="0" lvl="0" indent="0" algn="l" rtl="0">
              <a:lnSpc>
                <a:spcPct val="90000"/>
              </a:lnSpc>
              <a:spcBef>
                <a:spcPts val="0"/>
              </a:spcBef>
              <a:spcAft>
                <a:spcPts val="0"/>
              </a:spcAft>
              <a:buClr>
                <a:srgbClr val="FF0000"/>
              </a:buClr>
              <a:buSzPts val="275"/>
              <a:buFont typeface="Arial"/>
              <a:buNone/>
            </a:pPr>
            <a:endParaRPr sz="11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dirty="0">
                <a:solidFill>
                  <a:srgbClr val="FF0000"/>
                </a:solidFill>
                <a:latin typeface="Calibri"/>
                <a:ea typeface="Calibri"/>
                <a:cs typeface="Calibri"/>
                <a:sym typeface="Calibri"/>
              </a:rPr>
              <a:t>Example Talking Pt: Our school has increased its school performance score 14.3 points in the past three years, and is one of the higher performing schools in our district!  </a:t>
            </a:r>
            <a:endParaRPr dirty="0"/>
          </a:p>
        </p:txBody>
      </p:sp>
      <p:sp>
        <p:nvSpPr>
          <p:cNvPr id="114" name="Google Shape;114;p10: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9931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fe2fdf2e1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fe2fdf2e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t>USE THIS SLIDE TO SHOW HOW YOUR SCHOOL PERFORMED IN OUTRIGHT STUDENT PERFORMANCE AND STUDENT PROGRESS.</a:t>
            </a:r>
            <a:endParaRPr b="1" dirty="0"/>
          </a:p>
          <a:p>
            <a:pPr marL="0" lvl="0" indent="0" rtl="0">
              <a:spcBef>
                <a:spcPts val="0"/>
              </a:spcBef>
              <a:spcAft>
                <a:spcPts val="0"/>
              </a:spcAft>
              <a:buNone/>
            </a:pPr>
            <a:endParaRPr dirty="0"/>
          </a:p>
          <a:p>
            <a:pPr marL="0" lvl="0" indent="0">
              <a:spcBef>
                <a:spcPts val="0"/>
              </a:spcBef>
              <a:spcAft>
                <a:spcPts val="0"/>
              </a:spcAft>
              <a:buNone/>
            </a:pPr>
            <a:r>
              <a:rPr lang="en-US" dirty="0">
                <a:solidFill>
                  <a:srgbClr val="FF0000"/>
                </a:solidFill>
              </a:rPr>
              <a:t>Example talking point: Here you will see that while overall, we have some work to do to ensure that our students are mastering the keys skills they need to move on to the next grade as shown in our student performance score, they are improving at significant rates throughout the year as represented in our student growth score. </a:t>
            </a:r>
            <a:endParaRPr dirty="0">
              <a:solidFill>
                <a:srgbClr val="FF0000"/>
              </a:solidFill>
            </a:endParaRPr>
          </a:p>
        </p:txBody>
      </p:sp>
      <p:sp>
        <p:nvSpPr>
          <p:cNvPr id="123" name="Google Shape;123;g3fe2fdf2e1_0_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13</a:t>
            </a:fld>
            <a:endParaRPr/>
          </a:p>
        </p:txBody>
      </p:sp>
    </p:spTree>
    <p:extLst>
      <p:ext uri="{BB962C8B-B14F-4D97-AF65-F5344CB8AC3E}">
        <p14:creationId xmlns:p14="http://schemas.microsoft.com/office/powerpoint/2010/main" val="2566637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fe2fdf2e1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fe2fdf2e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r>
              <a:rPr lang="en-US" sz="1100" dirty="0"/>
              <a:t>In addition to the overall performance of the school, our report card in School Finder also includes additional information that you might find interesting such as:</a:t>
            </a:r>
            <a:endParaRPr sz="1100" dirty="0"/>
          </a:p>
          <a:p>
            <a:pPr marL="457200" lvl="0" indent="-298450" rtl="0">
              <a:spcBef>
                <a:spcPts val="640"/>
              </a:spcBef>
              <a:spcAft>
                <a:spcPts val="0"/>
              </a:spcAft>
              <a:buSzPts val="1100"/>
              <a:buFont typeface="Arial"/>
              <a:buChar char="•"/>
            </a:pPr>
            <a:r>
              <a:rPr lang="en-US" sz="1100" dirty="0"/>
              <a:t>Details on the percentage of students scoring “Mastery” and above on state tests, indicating their readiness for the next grade-level (Student Performance page)</a:t>
            </a:r>
            <a:endParaRPr sz="1100" dirty="0"/>
          </a:p>
          <a:p>
            <a:pPr marL="457200" lvl="0" indent="-298450" rtl="0">
              <a:spcBef>
                <a:spcPts val="0"/>
              </a:spcBef>
              <a:spcAft>
                <a:spcPts val="0"/>
              </a:spcAft>
              <a:buSzPts val="1100"/>
              <a:buFont typeface="Arial"/>
              <a:buChar char="•"/>
            </a:pPr>
            <a:r>
              <a:rPr lang="en-US" sz="1100" dirty="0"/>
              <a:t>Details on how well students are progressing in English and math throughout the year, regardless of where they start at the beginning of the year (Student Progress page)</a:t>
            </a:r>
            <a:endParaRPr sz="1100" dirty="0"/>
          </a:p>
          <a:p>
            <a:pPr marL="457200" lvl="0" indent="-298450" rtl="0">
              <a:spcBef>
                <a:spcPts val="0"/>
              </a:spcBef>
              <a:spcAft>
                <a:spcPts val="0"/>
              </a:spcAft>
              <a:buSzPts val="1100"/>
              <a:buFont typeface="Arial"/>
              <a:buChar char="•"/>
            </a:pPr>
            <a:r>
              <a:rPr lang="en-US" sz="1100" dirty="0"/>
              <a:t>Details on how well our school is preparing specific groups of students compared to other school sin the state (Breakdown by Student Groups page)</a:t>
            </a:r>
            <a:endParaRPr sz="1100" dirty="0"/>
          </a:p>
          <a:p>
            <a:pPr marL="457200" lvl="0" indent="-298450" rtl="0">
              <a:spcBef>
                <a:spcPts val="0"/>
              </a:spcBef>
              <a:spcAft>
                <a:spcPts val="0"/>
              </a:spcAft>
              <a:buSzPts val="1100"/>
              <a:buFont typeface="Arial"/>
              <a:buChar char="•"/>
            </a:pPr>
            <a:r>
              <a:rPr lang="en-US" sz="1100" dirty="0"/>
              <a:t>Information about our teachers such as their attendance, certification and retention, and the diversity of our staff (Teacher Workforce page)</a:t>
            </a:r>
            <a:endParaRPr sz="1100" dirty="0"/>
          </a:p>
          <a:p>
            <a:pPr marL="457200" lvl="0" indent="-298450" rtl="0">
              <a:spcBef>
                <a:spcPts val="0"/>
              </a:spcBef>
              <a:spcAft>
                <a:spcPts val="0"/>
              </a:spcAft>
              <a:buSzPts val="1100"/>
              <a:buFont typeface="Arial"/>
              <a:buChar char="•"/>
            </a:pPr>
            <a:r>
              <a:rPr lang="en-US" sz="1100" dirty="0"/>
              <a:t>Details on how well sour school is ensuring that students are in classrooms and learning daily (Discipline and Attendance page)</a:t>
            </a:r>
            <a:endParaRPr sz="1100" dirty="0"/>
          </a:p>
          <a:p>
            <a:pPr marL="0" lvl="0" indent="0" rtl="0">
              <a:spcBef>
                <a:spcPts val="0"/>
              </a:spcBef>
              <a:spcAft>
                <a:spcPts val="0"/>
              </a:spcAft>
              <a:buNone/>
            </a:pPr>
            <a:endParaRPr sz="1100" dirty="0"/>
          </a:p>
          <a:p>
            <a:pPr marL="0" lvl="0" indent="0">
              <a:spcBef>
                <a:spcPts val="0"/>
              </a:spcBef>
              <a:spcAft>
                <a:spcPts val="0"/>
              </a:spcAft>
              <a:buNone/>
            </a:pPr>
            <a:r>
              <a:rPr lang="en-US" sz="1100" dirty="0"/>
              <a:t>Feel free to explore these pieces of data on your own, and let us know if you have questions.</a:t>
            </a:r>
            <a:endParaRPr sz="1100" dirty="0"/>
          </a:p>
        </p:txBody>
      </p:sp>
      <p:sp>
        <p:nvSpPr>
          <p:cNvPr id="131" name="Google Shape;131;g3fe2fdf2e1_0_1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14</a:t>
            </a:fld>
            <a:endParaRPr/>
          </a:p>
        </p:txBody>
      </p:sp>
    </p:spTree>
    <p:extLst>
      <p:ext uri="{BB962C8B-B14F-4D97-AF65-F5344CB8AC3E}">
        <p14:creationId xmlns:p14="http://schemas.microsoft.com/office/powerpoint/2010/main" val="2808147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39" name="Google Shape;139;p15: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4565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Calibri"/>
              <a:buNone/>
            </a:pPr>
            <a:r>
              <a:rPr lang="en-US" sz="1100" b="1" i="0" u="none" strike="noStrike" cap="none" dirty="0">
                <a:solidFill>
                  <a:schemeClr val="dk1"/>
                </a:solidFill>
                <a:latin typeface="Calibri"/>
                <a:ea typeface="Calibri"/>
                <a:cs typeface="Calibri"/>
                <a:sym typeface="Calibri"/>
              </a:rPr>
              <a:t>INSERT SPECIFIC SCHOOL OR SCHOOL SYSTEM GOALS AND PRIORITIES FOR THIS SCHOOL YEAR AND NEXT BASED OFF OF NEEDS ANALYSIS ON SLIDE </a:t>
            </a:r>
            <a:r>
              <a:rPr lang="en-US" sz="1100" b="1" i="0" u="none" strike="noStrike" cap="none" dirty="0" smtClean="0">
                <a:solidFill>
                  <a:schemeClr val="dk1"/>
                </a:solidFill>
                <a:latin typeface="Calibri"/>
                <a:ea typeface="Calibri"/>
                <a:cs typeface="Calibri"/>
                <a:sym typeface="Calibri"/>
              </a:rPr>
              <a:t>3. </a:t>
            </a:r>
            <a:r>
              <a:rPr lang="en-US" sz="1100" b="1" i="0" u="none" strike="noStrike" cap="none" dirty="0">
                <a:solidFill>
                  <a:schemeClr val="dk1"/>
                </a:solidFill>
                <a:latin typeface="Calibri"/>
                <a:ea typeface="Calibri"/>
                <a:cs typeface="Calibri"/>
                <a:sym typeface="Calibri"/>
              </a:rPr>
              <a:t>SHOULD REFLECT THE KEYS PROBLEMS YOUR SCHOOL WILL SOLVE FOR WITHIN THE NEXT YEAR. </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Read slide</a:t>
            </a:r>
            <a:endParaRPr dirty="0"/>
          </a:p>
        </p:txBody>
      </p:sp>
      <p:sp>
        <p:nvSpPr>
          <p:cNvPr id="147" name="Google Shape;14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4441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54" name="Google Shape;154;p1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054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75"/>
              <a:buFont typeface="Arial"/>
              <a:buNone/>
            </a:pPr>
            <a:r>
              <a:rPr lang="en-US" sz="1100" b="1" i="0" u="none" strike="noStrike" cap="none">
                <a:solidFill>
                  <a:schemeClr val="dk1"/>
                </a:solidFill>
                <a:latin typeface="Calibri"/>
                <a:ea typeface="Calibri"/>
                <a:cs typeface="Calibri"/>
                <a:sym typeface="Calibri"/>
              </a:rPr>
              <a:t>USE THIS SLIDE TO INSERT INFORMATION ABOUT HOW PARENTS SHOULD COMMUNICATE WITH TEACHERS AND THE SCHOOL LEADER THROUGHOUT THE SCHOOL YEAR.</a:t>
            </a:r>
            <a:endParaRPr/>
          </a:p>
        </p:txBody>
      </p:sp>
      <p:sp>
        <p:nvSpPr>
          <p:cNvPr id="163" name="Google Shape;163;p1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4120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rtl="0">
              <a:spcBef>
                <a:spcPts val="360"/>
              </a:spcBef>
              <a:spcAft>
                <a:spcPts val="0"/>
              </a:spcAft>
              <a:buClr>
                <a:schemeClr val="dk1"/>
              </a:buClr>
              <a:buSzPts val="1100"/>
              <a:buFont typeface="Arial"/>
              <a:buNone/>
            </a:pPr>
            <a:r>
              <a:rPr lang="en-US" sz="1100" b="1"/>
              <a:t>USE THIS SLIDE IF YOU HAVE PK-K STUDENTS.</a:t>
            </a:r>
            <a:endParaRPr sz="1100" b="1"/>
          </a:p>
          <a:p>
            <a:pPr marL="457200" lvl="0" indent="-298450" rtl="0">
              <a:spcBef>
                <a:spcPts val="360"/>
              </a:spcBef>
              <a:spcAft>
                <a:spcPts val="0"/>
              </a:spcAft>
              <a:buSzPts val="1100"/>
              <a:buChar char="●"/>
            </a:pPr>
            <a:r>
              <a:rPr lang="en-US" sz="1100"/>
              <a:t>At home, you can play an important role in setting high expectations for learning and supporting your child.</a:t>
            </a:r>
            <a:endParaRPr sz="1100"/>
          </a:p>
          <a:p>
            <a:pPr marL="457200" lvl="0" indent="-298450" rtl="0">
              <a:spcBef>
                <a:spcPts val="0"/>
              </a:spcBef>
              <a:spcAft>
                <a:spcPts val="0"/>
              </a:spcAft>
              <a:buSzPts val="1100"/>
              <a:buChar char="●"/>
            </a:pPr>
            <a:r>
              <a:rPr lang="en-US" sz="1100"/>
              <a:t>Building this understanding of what your child knows and should be able to do begins with meaningful conversations with your child and your child’s teacher. </a:t>
            </a:r>
            <a:endParaRPr sz="1100"/>
          </a:p>
          <a:p>
            <a:pPr marL="457200" lvl="0" indent="-298450" rtl="0">
              <a:spcBef>
                <a:spcPts val="0"/>
              </a:spcBef>
              <a:spcAft>
                <a:spcPts val="0"/>
              </a:spcAft>
              <a:buSzPts val="1100"/>
              <a:buChar char="●"/>
            </a:pPr>
            <a:r>
              <a:rPr lang="en-US" sz="1100"/>
              <a:t>By taking these small steps, you will be helping your child become successful both in and outside of the classroom.</a:t>
            </a:r>
            <a:endParaRPr sz="1100"/>
          </a:p>
          <a:p>
            <a:pPr marL="457200" lvl="0" indent="-298450" rtl="0">
              <a:spcBef>
                <a:spcPts val="0"/>
              </a:spcBef>
              <a:spcAft>
                <a:spcPts val="0"/>
              </a:spcAft>
              <a:buSzPts val="1100"/>
              <a:buChar char="●"/>
            </a:pPr>
            <a:r>
              <a:rPr lang="en-US" sz="1100"/>
              <a:t>Here you will see questions you can ask your child and their teacher to make sure they are on track throughout the year. </a:t>
            </a:r>
            <a:endParaRPr sz="1100"/>
          </a:p>
        </p:txBody>
      </p:sp>
      <p:sp>
        <p:nvSpPr>
          <p:cNvPr id="170" name="Google Shape;17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389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2:notes"/>
          <p:cNvSpPr txBox="1">
            <a:spLocks noGrp="1"/>
          </p:cNvSpPr>
          <p:nvPr>
            <p:ph type="body" idx="1"/>
          </p:nvPr>
        </p:nvSpPr>
        <p:spPr>
          <a:xfrm>
            <a:off x="685800" y="4343400"/>
            <a:ext cx="5486400" cy="4114800"/>
          </a:xfrm>
          <a:prstGeom prst="rect">
            <a:avLst/>
          </a:prstGeom>
          <a:noFill/>
          <a:ln>
            <a:noFill/>
          </a:ln>
        </p:spPr>
        <p:txBody>
          <a:bodyPr spcFirstLastPara="1" wrap="square" lIns="91400" tIns="45675" rIns="91400" bIns="456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30" name="Google Shape;30;p2:notes"/>
          <p:cNvSpPr txBox="1">
            <a:spLocks noGrp="1"/>
          </p:cNvSpPr>
          <p:nvPr>
            <p:ph type="sldNum" idx="12"/>
          </p:nvPr>
        </p:nvSpPr>
        <p:spPr>
          <a:xfrm>
            <a:off x="3884612" y="8685211"/>
            <a:ext cx="2971800" cy="457200"/>
          </a:xfrm>
          <a:prstGeom prst="rect">
            <a:avLst/>
          </a:prstGeom>
          <a:noFill/>
          <a:ln>
            <a:noFill/>
          </a:ln>
        </p:spPr>
        <p:txBody>
          <a:bodyPr spcFirstLastPara="1" wrap="square" lIns="91400" tIns="45675" rIns="91400" bIns="456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05227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109faf7d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360"/>
              </a:spcBef>
              <a:spcAft>
                <a:spcPts val="0"/>
              </a:spcAft>
              <a:buClr>
                <a:schemeClr val="dk1"/>
              </a:buClr>
              <a:buSzPts val="1100"/>
              <a:buFont typeface="Arial"/>
              <a:buNone/>
            </a:pPr>
            <a:r>
              <a:rPr lang="en-US" sz="1100" b="1"/>
              <a:t>USE THIS SLIDE IF YOU HAVE STUDENTS in Grades 1-8.</a:t>
            </a:r>
            <a:endParaRPr sz="1100" b="1"/>
          </a:p>
          <a:p>
            <a:pPr marL="0" marR="0" lvl="0" indent="0" algn="l" rtl="0">
              <a:spcBef>
                <a:spcPts val="0"/>
              </a:spcBef>
              <a:spcAft>
                <a:spcPts val="0"/>
              </a:spcAft>
              <a:buClr>
                <a:schemeClr val="dk1"/>
              </a:buClr>
              <a:buSzPts val="300"/>
              <a:buFont typeface="Calibri"/>
              <a:buNone/>
            </a:pPr>
            <a:endParaRPr/>
          </a:p>
          <a:p>
            <a:pPr marL="457200" marR="0" lvl="0" indent="-304800" algn="l" rtl="0">
              <a:spcBef>
                <a:spcPts val="0"/>
              </a:spcBef>
              <a:spcAft>
                <a:spcPts val="0"/>
              </a:spcAft>
              <a:buSzPts val="1200"/>
              <a:buChar char="●"/>
            </a:pPr>
            <a:r>
              <a:rPr lang="en-US"/>
              <a:t>As students get older, the questions you ask them and their teachers to ensure they are on track become more involved. </a:t>
            </a:r>
            <a:endParaRPr/>
          </a:p>
          <a:p>
            <a:pPr marL="457200" marR="0" lvl="0" indent="-304800" algn="l" rtl="0">
              <a:spcBef>
                <a:spcPts val="0"/>
              </a:spcBef>
              <a:spcAft>
                <a:spcPts val="0"/>
              </a:spcAft>
              <a:buSzPts val="1200"/>
              <a:buChar char="●"/>
            </a:pPr>
            <a:r>
              <a:rPr lang="en-US"/>
              <a:t>Talk to your child weekly about what they are learning, and where they need additional help. </a:t>
            </a:r>
            <a:endParaRPr/>
          </a:p>
          <a:p>
            <a:pPr marL="457200" marR="0" lvl="0" indent="-304800" algn="l" rtl="0">
              <a:spcBef>
                <a:spcPts val="0"/>
              </a:spcBef>
              <a:spcAft>
                <a:spcPts val="0"/>
              </a:spcAft>
              <a:buSzPts val="1200"/>
              <a:buChar char="●"/>
            </a:pPr>
            <a:r>
              <a:rPr lang="en-US"/>
              <a:t>Stay in regular communication with your child’s teacher about their progress.  </a:t>
            </a:r>
            <a:endParaRPr sz="1200" b="0" i="0" u="none" strike="noStrike" cap="none">
              <a:solidFill>
                <a:schemeClr val="dk1"/>
              </a:solidFill>
              <a:latin typeface="Calibri"/>
              <a:ea typeface="Calibri"/>
              <a:cs typeface="Calibri"/>
              <a:sym typeface="Calibri"/>
            </a:endParaRPr>
          </a:p>
        </p:txBody>
      </p:sp>
      <p:sp>
        <p:nvSpPr>
          <p:cNvPr id="177" name="Google Shape;177;g4109faf7d3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3863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109faf7d3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360"/>
              </a:spcBef>
              <a:spcAft>
                <a:spcPts val="0"/>
              </a:spcAft>
              <a:buClr>
                <a:schemeClr val="dk1"/>
              </a:buClr>
              <a:buSzPts val="1100"/>
              <a:buFont typeface="Arial"/>
              <a:buNone/>
            </a:pPr>
            <a:r>
              <a:rPr lang="en-US" sz="1100" b="1"/>
              <a:t>USE THIS SLIDE IF YOU HAVE HIGH SCHOOL STUDENTS.</a:t>
            </a:r>
            <a:endParaRPr sz="1100" b="1"/>
          </a:p>
          <a:p>
            <a:pPr marL="0" marR="0" lvl="0" indent="0" algn="l" rtl="0">
              <a:spcBef>
                <a:spcPts val="0"/>
              </a:spcBef>
              <a:spcAft>
                <a:spcPts val="0"/>
              </a:spcAft>
              <a:buClr>
                <a:schemeClr val="dk1"/>
              </a:buClr>
              <a:buSzPts val="300"/>
              <a:buFont typeface="Calibri"/>
              <a:buNone/>
            </a:pPr>
            <a:endParaRPr/>
          </a:p>
          <a:p>
            <a:pPr marL="457200" lvl="0" indent="-298450" rtl="0">
              <a:spcBef>
                <a:spcPts val="0"/>
              </a:spcBef>
              <a:spcAft>
                <a:spcPts val="0"/>
              </a:spcAft>
              <a:buSzPts val="1100"/>
              <a:buChar char="●"/>
            </a:pPr>
            <a:r>
              <a:rPr lang="en-US" sz="1100"/>
              <a:t>Student success is more than what can be measured in course grades and test scores.</a:t>
            </a:r>
            <a:endParaRPr sz="1100"/>
          </a:p>
          <a:p>
            <a:pPr marL="457200" lvl="0" indent="-298450" rtl="0">
              <a:spcBef>
                <a:spcPts val="0"/>
              </a:spcBef>
              <a:spcAft>
                <a:spcPts val="0"/>
              </a:spcAft>
              <a:buSzPts val="1100"/>
              <a:buChar char="●"/>
            </a:pPr>
            <a:r>
              <a:rPr lang="en-US" sz="1100"/>
              <a:t>One of the many ways families support high school students is by showing interest in their social/emotional needs as well as their academic success.</a:t>
            </a:r>
            <a:endParaRPr sz="1100"/>
          </a:p>
          <a:p>
            <a:pPr marL="457200" lvl="0" indent="-298450" rtl="0">
              <a:spcBef>
                <a:spcPts val="0"/>
              </a:spcBef>
              <a:spcAft>
                <a:spcPts val="0"/>
              </a:spcAft>
              <a:buSzPts val="1100"/>
              <a:buChar char="●"/>
            </a:pPr>
            <a:r>
              <a:rPr lang="en-US" sz="1100"/>
              <a:t>Talk with your child and their teachers and school counselor about what their goals are after graduation, and what courses, experiences and funding are needed to get them there. </a:t>
            </a:r>
            <a:endParaRPr sz="1100"/>
          </a:p>
          <a:p>
            <a:pPr marL="0" marR="0" lvl="0" indent="0" algn="l" rtl="0">
              <a:spcBef>
                <a:spcPts val="0"/>
              </a:spcBef>
              <a:spcAft>
                <a:spcPts val="0"/>
              </a:spcAft>
              <a:buClr>
                <a:schemeClr val="dk1"/>
              </a:buClr>
              <a:buSzPts val="300"/>
              <a:buFont typeface="Calibri"/>
              <a:buNone/>
            </a:pPr>
            <a:endParaRPr sz="1100"/>
          </a:p>
        </p:txBody>
      </p:sp>
      <p:sp>
        <p:nvSpPr>
          <p:cNvPr id="184" name="Google Shape;184;g4109faf7d3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7103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r>
              <a:rPr lang="en-US" sz="1200" b="0" i="0" u="none" strike="noStrike" cap="none" dirty="0">
                <a:solidFill>
                  <a:srgbClr val="FF0000"/>
                </a:solidFill>
                <a:latin typeface="Calibri"/>
                <a:ea typeface="Calibri"/>
                <a:cs typeface="Calibri"/>
                <a:sym typeface="Calibri"/>
              </a:rPr>
              <a:t>Example Talking Pt: Here are a few online tools that can help you support your child’s learning at home. Parents are welcome to visit our parent resource room anytime to get online and take a look at these tools. If you would like for us to print you a copy of any of these guides, please ask one of the volunteers in the Parent Center to help you. </a:t>
            </a:r>
            <a:endParaRPr dirty="0"/>
          </a:p>
        </p:txBody>
      </p:sp>
      <p:sp>
        <p:nvSpPr>
          <p:cNvPr id="191" name="Google Shape;19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555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3fe2fdf2e1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g3fe2fdf2e1_0_37:notes"/>
          <p:cNvSpPr txBox="1">
            <a:spLocks noGrp="1"/>
          </p:cNvSpPr>
          <p:nvPr>
            <p:ph type="body" idx="1"/>
          </p:nvPr>
        </p:nvSpPr>
        <p:spPr>
          <a:xfrm>
            <a:off x="685800" y="4343400"/>
            <a:ext cx="5486400" cy="4114800"/>
          </a:xfrm>
          <a:prstGeom prst="rect">
            <a:avLst/>
          </a:prstGeom>
          <a:noFill/>
          <a:ln>
            <a:noFill/>
          </a:ln>
        </p:spPr>
        <p:txBody>
          <a:bodyPr spcFirstLastPara="1" wrap="square" lIns="91400" tIns="45675" rIns="91400" bIns="4567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0" name="Google Shape;40;g3fe2fdf2e1_0_37:notes"/>
          <p:cNvSpPr txBox="1">
            <a:spLocks noGrp="1"/>
          </p:cNvSpPr>
          <p:nvPr>
            <p:ph type="sldNum" idx="12"/>
          </p:nvPr>
        </p:nvSpPr>
        <p:spPr>
          <a:xfrm>
            <a:off x="3884612" y="8685211"/>
            <a:ext cx="2971800" cy="457200"/>
          </a:xfrm>
          <a:prstGeom prst="rect">
            <a:avLst/>
          </a:prstGeom>
          <a:noFill/>
          <a:ln>
            <a:noFill/>
          </a:ln>
        </p:spPr>
        <p:txBody>
          <a:bodyPr spcFirstLastPara="1" wrap="square" lIns="91400" tIns="45675" rIns="91400" bIns="45675"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5806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49" name="Google Shape;4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3309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5: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56" name="Google Shape;56;p5: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7912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1" i="0" u="none" strike="noStrike" cap="none" dirty="0">
                <a:solidFill>
                  <a:schemeClr val="dk1"/>
                </a:solidFill>
                <a:latin typeface="Calibri"/>
                <a:ea typeface="Calibri"/>
                <a:cs typeface="Calibri"/>
                <a:sym typeface="Calibri"/>
              </a:rPr>
              <a:t>BASED ON YOUR ANSWERS TO THE QUESTIONS ON SLIDE </a:t>
            </a:r>
            <a:r>
              <a:rPr lang="en-US" sz="1100" b="1" i="0" u="none" strike="noStrike" cap="none" dirty="0" smtClean="0">
                <a:solidFill>
                  <a:schemeClr val="dk1"/>
                </a:solidFill>
                <a:latin typeface="Calibri"/>
                <a:ea typeface="Calibri"/>
                <a:cs typeface="Calibri"/>
                <a:sym typeface="Calibri"/>
              </a:rPr>
              <a:t>3, </a:t>
            </a:r>
            <a:r>
              <a:rPr lang="en-US" sz="1100" b="1" i="0" u="none" strike="noStrike" cap="none" dirty="0">
                <a:solidFill>
                  <a:schemeClr val="dk1"/>
                </a:solidFill>
                <a:latin typeface="Calibri"/>
                <a:ea typeface="Calibri"/>
                <a:cs typeface="Calibri"/>
                <a:sym typeface="Calibri"/>
              </a:rPr>
              <a:t>USE THIS SLIDE TO CELEBRATE YOUR SCHOOL AND STUDENTS’ SUCCESSES FROM </a:t>
            </a:r>
            <a:r>
              <a:rPr lang="en-US" sz="1100" b="1" i="0" u="none" strike="noStrike" cap="none" dirty="0" smtClean="0">
                <a:solidFill>
                  <a:schemeClr val="dk1"/>
                </a:solidFill>
                <a:latin typeface="Calibri"/>
                <a:ea typeface="Calibri"/>
                <a:cs typeface="Calibri"/>
                <a:sym typeface="Calibri"/>
              </a:rPr>
              <a:t>2018-2019.</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Read Slide</a:t>
            </a:r>
            <a:endParaRPr dirty="0"/>
          </a:p>
          <a:p>
            <a:pPr marL="0" marR="0" lvl="0" indent="0" algn="l" rtl="0">
              <a:spcBef>
                <a:spcPts val="0"/>
              </a:spcBef>
              <a:spcAft>
                <a:spcPts val="0"/>
              </a:spcAft>
              <a:buClr>
                <a:schemeClr val="dk1"/>
              </a:buClr>
              <a:buSzPts val="3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300"/>
              <a:buFont typeface="Calibri"/>
              <a:buNone/>
            </a:pPr>
            <a:r>
              <a:rPr lang="en-US" sz="1200" b="0" i="0" u="none" strike="noStrike" cap="none" dirty="0">
                <a:solidFill>
                  <a:schemeClr val="dk1"/>
                </a:solidFill>
                <a:latin typeface="Calibri"/>
                <a:ea typeface="Calibri"/>
                <a:cs typeface="Calibri"/>
                <a:sym typeface="Calibri"/>
              </a:rPr>
              <a:t>Now that we have celebrated student and faculty success, let’s take an in-depth look at how our school performed last year. </a:t>
            </a:r>
            <a:endParaRPr dirty="0"/>
          </a:p>
        </p:txBody>
      </p:sp>
      <p:sp>
        <p:nvSpPr>
          <p:cNvPr id="65" name="Google Shape;65;p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8486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fe2fdf2e1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fe2fdf2e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Calibri"/>
              <a:buNone/>
            </a:pPr>
            <a:r>
              <a:rPr lang="en-US" sz="1100" dirty="0"/>
              <a:t>Annually, every public school in Louisiana receives a school performance score. The school performance score is reported on a scale from zero to 150, and communicates how well our school is preparing its students for the next level grade-level by looking at student performance on state tests and other metrics such as graduation rates and college credit attainment. </a:t>
            </a:r>
            <a:endParaRPr lang="en-US" sz="1100" dirty="0" smtClean="0"/>
          </a:p>
          <a:p>
            <a:pPr marL="0" lvl="0" indent="0" rtl="0">
              <a:spcBef>
                <a:spcPts val="640"/>
              </a:spcBef>
              <a:spcAft>
                <a:spcPts val="0"/>
              </a:spcAft>
              <a:buClr>
                <a:schemeClr val="dk1"/>
              </a:buClr>
              <a:buSzPts val="1100"/>
              <a:buFont typeface="Calibri"/>
              <a:buNone/>
            </a:pPr>
            <a:endParaRPr dirty="0"/>
          </a:p>
          <a:p>
            <a:pPr marL="0" lvl="0" indent="0" rtl="0">
              <a:spcBef>
                <a:spcPts val="640"/>
              </a:spcBef>
              <a:spcAft>
                <a:spcPts val="0"/>
              </a:spcAft>
              <a:buNone/>
            </a:pPr>
            <a:r>
              <a:rPr lang="en-US" sz="1100" dirty="0"/>
              <a:t>Let’s take a look at how school performance scores are calculated. PLAY VIDEO</a:t>
            </a:r>
            <a:endParaRPr dirty="0"/>
          </a:p>
        </p:txBody>
      </p:sp>
      <p:sp>
        <p:nvSpPr>
          <p:cNvPr id="72" name="Google Shape;72;g3fe2fdf2e1_0_8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7</a:t>
            </a:fld>
            <a:endParaRPr/>
          </a:p>
        </p:txBody>
      </p:sp>
    </p:spTree>
    <p:extLst>
      <p:ext uri="{BB962C8B-B14F-4D97-AF65-F5344CB8AC3E}">
        <p14:creationId xmlns:p14="http://schemas.microsoft.com/office/powerpoint/2010/main" val="3207388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fe2fdf2e1_0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fe2fdf2e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r>
              <a:rPr lang="en-US" sz="1100" dirty="0" smtClean="0">
                <a:solidFill>
                  <a:srgbClr val="FF0000"/>
                </a:solidFill>
              </a:rPr>
              <a:t>Pelican </a:t>
            </a:r>
            <a:r>
              <a:rPr lang="en-US" sz="1100" dirty="0">
                <a:solidFill>
                  <a:srgbClr val="FF0000"/>
                </a:solidFill>
              </a:rPr>
              <a:t>Elementary</a:t>
            </a:r>
            <a:r>
              <a:rPr lang="en-US" sz="1100" dirty="0"/>
              <a:t> earns an ‘A’ in the progress index for any student who:</a:t>
            </a:r>
            <a:endParaRPr sz="1100" dirty="0"/>
          </a:p>
          <a:p>
            <a:pPr marL="457200" lvl="0" indent="-298450" rtl="0">
              <a:spcBef>
                <a:spcPts val="640"/>
              </a:spcBef>
              <a:spcAft>
                <a:spcPts val="0"/>
              </a:spcAft>
              <a:buSzPts val="1100"/>
              <a:buAutoNum type="arabicPeriod"/>
            </a:pPr>
            <a:r>
              <a:rPr lang="en-US" sz="1100" dirty="0"/>
              <a:t>is not yet at a “Mastery” level, but whose improvement since last year is on track to reach “Mastery” by the 8th grade </a:t>
            </a:r>
            <a:r>
              <a:rPr lang="en-US" sz="1100" dirty="0">
                <a:solidFill>
                  <a:srgbClr val="FF0000"/>
                </a:solidFill>
              </a:rPr>
              <a:t>(or 10th grade for high schools)</a:t>
            </a:r>
            <a:r>
              <a:rPr lang="en-US" sz="1100" dirty="0"/>
              <a:t>; or</a:t>
            </a:r>
            <a:endParaRPr sz="1100" dirty="0"/>
          </a:p>
          <a:p>
            <a:pPr marL="457200" lvl="0" indent="-298450" rtl="0">
              <a:spcBef>
                <a:spcPts val="0"/>
              </a:spcBef>
              <a:spcAft>
                <a:spcPts val="0"/>
              </a:spcAft>
              <a:buSzPts val="1100"/>
              <a:buAutoNum type="arabicPeriod"/>
            </a:pPr>
            <a:r>
              <a:rPr lang="en-US" sz="1100" dirty="0"/>
              <a:t>scores higher than expected based on the scores of other students with similar past performance and characteristics.</a:t>
            </a:r>
            <a:endParaRPr sz="1100" dirty="0"/>
          </a:p>
          <a:p>
            <a:pPr marL="0" lvl="0" indent="0" rtl="0">
              <a:spcBef>
                <a:spcPts val="640"/>
              </a:spcBef>
              <a:spcAft>
                <a:spcPts val="0"/>
              </a:spcAft>
              <a:buClr>
                <a:schemeClr val="dk1"/>
              </a:buClr>
              <a:buSzPts val="1100"/>
              <a:buFont typeface="Arial"/>
              <a:buNone/>
            </a:pPr>
            <a:r>
              <a:rPr lang="en-US" sz="1100" dirty="0"/>
              <a:t>Our report </a:t>
            </a:r>
            <a:r>
              <a:rPr lang="en-US" sz="1100" dirty="0" smtClean="0"/>
              <a:t>card</a:t>
            </a:r>
            <a:r>
              <a:rPr lang="en-US" sz="1100" baseline="0" dirty="0" smtClean="0"/>
              <a:t> </a:t>
            </a:r>
            <a:r>
              <a:rPr lang="en-US" sz="1100" dirty="0" smtClean="0"/>
              <a:t>includes </a:t>
            </a:r>
            <a:r>
              <a:rPr lang="en-US" sz="1100" dirty="0"/>
              <a:t>an overall rating, a rating for student performance (how did students score on end-of-year assessments</a:t>
            </a:r>
            <a:r>
              <a:rPr lang="en-US" sz="1100" dirty="0" smtClean="0"/>
              <a:t>), </a:t>
            </a:r>
            <a:r>
              <a:rPr lang="en-US" sz="1100" dirty="0"/>
              <a:t>and student progress (how much progress have students demonstrated since last school year).</a:t>
            </a:r>
            <a:endParaRPr sz="1100" dirty="0"/>
          </a:p>
          <a:p>
            <a:pPr marL="0" lvl="0" indent="0">
              <a:spcBef>
                <a:spcPts val="0"/>
              </a:spcBef>
              <a:spcAft>
                <a:spcPts val="0"/>
              </a:spcAft>
              <a:buNone/>
            </a:pPr>
            <a:endParaRPr dirty="0"/>
          </a:p>
        </p:txBody>
      </p:sp>
      <p:sp>
        <p:nvSpPr>
          <p:cNvPr id="80" name="Google Shape;80;g3fe2fdf2e1_0_7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chemeClr val="dk1"/>
              </a:buClr>
              <a:buSzPts val="300"/>
              <a:buFont typeface="Calibri"/>
              <a:buNone/>
            </a:pPr>
            <a:fld id="{00000000-1234-1234-1234-123412341234}" type="slidenum">
              <a:rPr lang="en-US"/>
              <a:t>8</a:t>
            </a:fld>
            <a:endParaRPr/>
          </a:p>
        </p:txBody>
      </p:sp>
    </p:spTree>
    <p:extLst>
      <p:ext uri="{BB962C8B-B14F-4D97-AF65-F5344CB8AC3E}">
        <p14:creationId xmlns:p14="http://schemas.microsoft.com/office/powerpoint/2010/main" val="11354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1310a287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1310a287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r>
              <a:rPr lang="en-US" sz="1100" b="1" dirty="0"/>
              <a:t>THIS SLIDE SHOULD ONLY BE USED IF YOUR SCHOOL HAS RECEIVED ONE OF THESE LABELS.</a:t>
            </a:r>
            <a:endParaRPr sz="1100" b="1" dirty="0"/>
          </a:p>
          <a:p>
            <a:pPr marL="0" lvl="0" indent="0" rtl="0">
              <a:spcBef>
                <a:spcPts val="0"/>
              </a:spcBef>
              <a:spcAft>
                <a:spcPts val="0"/>
              </a:spcAft>
              <a:buNone/>
            </a:pPr>
            <a:r>
              <a:rPr lang="en-US" sz="1100" dirty="0"/>
              <a:t>As part of Louisiana’s Every Student Succeeds Act (ESSA) plan,</a:t>
            </a:r>
            <a:r>
              <a:rPr lang="en-US" sz="1800" dirty="0"/>
              <a:t> </a:t>
            </a:r>
            <a:r>
              <a:rPr lang="en-US" sz="1100" dirty="0"/>
              <a:t>struggling schools are required to submit an improvement plan to the Department and an application for funding to support its implementation. Struggling schools include:</a:t>
            </a:r>
            <a:endParaRPr sz="1100" dirty="0"/>
          </a:p>
          <a:p>
            <a:pPr marL="914400" lvl="1" indent="-298450" rtl="0">
              <a:spcBef>
                <a:spcPts val="1000"/>
              </a:spcBef>
              <a:spcAft>
                <a:spcPts val="0"/>
              </a:spcAft>
              <a:buSzPts val="1100"/>
              <a:buFont typeface="Arial"/>
              <a:buChar char="•"/>
            </a:pPr>
            <a:r>
              <a:rPr lang="en-US" sz="1100" b="1" dirty="0"/>
              <a:t>Comprehensive intervention required </a:t>
            </a:r>
            <a:r>
              <a:rPr lang="en-US" sz="1100" dirty="0"/>
              <a:t>for persistently low performance overall, and</a:t>
            </a:r>
            <a:endParaRPr sz="1100" dirty="0"/>
          </a:p>
          <a:p>
            <a:pPr marL="914400" lvl="1" indent="-298450" rtl="0">
              <a:spcBef>
                <a:spcPts val="1000"/>
              </a:spcBef>
              <a:spcAft>
                <a:spcPts val="0"/>
              </a:spcAft>
              <a:buSzPts val="1100"/>
              <a:buFont typeface="Arial"/>
              <a:buChar char="•"/>
            </a:pPr>
            <a:r>
              <a:rPr lang="en-US" sz="1100" b="1" dirty="0"/>
              <a:t>Urgent intervention required </a:t>
            </a:r>
            <a:r>
              <a:rPr lang="en-US" sz="1100" dirty="0"/>
              <a:t>for persistently low performance among specific subgroups of students or out-of-school discipline rates.</a:t>
            </a:r>
            <a:endParaRPr sz="1100" dirty="0"/>
          </a:p>
          <a:p>
            <a:pPr marL="0" lvl="0" indent="0" rtl="0">
              <a:spcBef>
                <a:spcPts val="1000"/>
              </a:spcBef>
              <a:spcAft>
                <a:spcPts val="0"/>
              </a:spcAft>
              <a:buNone/>
            </a:pPr>
            <a:r>
              <a:rPr lang="en-US" sz="1100" dirty="0"/>
              <a:t>Schools with low performance among specific subgroups of students in the current year only will receive the label </a:t>
            </a:r>
            <a:r>
              <a:rPr lang="en-US" sz="1100" b="1" dirty="0"/>
              <a:t>urgent intervention needed</a:t>
            </a:r>
            <a:r>
              <a:rPr lang="en-US" sz="1100" dirty="0"/>
              <a:t>.</a:t>
            </a:r>
            <a:endParaRPr sz="1100" dirty="0"/>
          </a:p>
          <a:p>
            <a:pPr marL="0" lvl="0" indent="0" rtl="0">
              <a:spcBef>
                <a:spcPts val="1000"/>
              </a:spcBef>
              <a:spcAft>
                <a:spcPts val="0"/>
              </a:spcAft>
              <a:buNone/>
            </a:pPr>
            <a:r>
              <a:rPr lang="en-US" sz="1100" dirty="0">
                <a:solidFill>
                  <a:srgbClr val="FF0000"/>
                </a:solidFill>
              </a:rPr>
              <a:t>CIR Example: While our school has made improvements over the past year, our school letter grade has been an “F” for three consecutive years. Therefore you will see the “Comprehensive Intervention Required” label below included on our report card in the Louisiana School Finder. </a:t>
            </a:r>
            <a:endParaRPr sz="1100" dirty="0">
              <a:solidFill>
                <a:srgbClr val="FF0000"/>
              </a:solidFill>
            </a:endParaRPr>
          </a:p>
          <a:p>
            <a:pPr marL="0" lvl="0" indent="0" rtl="0">
              <a:spcBef>
                <a:spcPts val="1000"/>
              </a:spcBef>
              <a:spcAft>
                <a:spcPts val="0"/>
              </a:spcAft>
              <a:buNone/>
            </a:pPr>
            <a:r>
              <a:rPr lang="en-US" sz="1100" dirty="0">
                <a:solidFill>
                  <a:srgbClr val="FF0000"/>
                </a:solidFill>
              </a:rPr>
              <a:t>UIR Subgroup Example: Our school has been labeled as Urgent Intervention required because our students with disabilities have been performing at the equivalent of a “D” letter grade for the past two years. Therefore, you will see this label next to our overall school performance score on our report card in School Finder. </a:t>
            </a:r>
            <a:endParaRPr sz="1100" dirty="0">
              <a:solidFill>
                <a:srgbClr val="FF0000"/>
              </a:solidFill>
            </a:endParaRPr>
          </a:p>
          <a:p>
            <a:pPr marL="0" lvl="0" indent="0" rtl="0">
              <a:spcBef>
                <a:spcPts val="0"/>
              </a:spcBef>
              <a:spcAft>
                <a:spcPts val="0"/>
              </a:spcAft>
              <a:buNone/>
            </a:pPr>
            <a:endParaRPr sz="1100" dirty="0">
              <a:solidFill>
                <a:srgbClr val="FF0000"/>
              </a:solidFill>
            </a:endParaRPr>
          </a:p>
          <a:p>
            <a:pPr marL="0" lvl="0" indent="0" rtl="0">
              <a:spcBef>
                <a:spcPts val="0"/>
              </a:spcBef>
              <a:spcAft>
                <a:spcPts val="0"/>
              </a:spcAft>
              <a:buClr>
                <a:schemeClr val="dk1"/>
              </a:buClr>
              <a:buSzPts val="1100"/>
              <a:buFont typeface="Arial"/>
              <a:buNone/>
            </a:pPr>
            <a:r>
              <a:rPr lang="en-US" sz="1100" dirty="0">
                <a:solidFill>
                  <a:srgbClr val="FF0000"/>
                </a:solidFill>
              </a:rPr>
              <a:t>UIR Discipline Example: Our school has been labeled as Urgent Intervention Required because our out-of-school suspension rate is two times higher than the national average. Therefore, you will see this label next to our overall school performance score on our report card in School Finder. </a:t>
            </a:r>
            <a:endParaRPr sz="1100" dirty="0">
              <a:solidFill>
                <a:srgbClr val="FF0000"/>
              </a:solidFill>
            </a:endParaRPr>
          </a:p>
          <a:p>
            <a:pPr marL="0" lvl="0" indent="0" rtl="0">
              <a:spcBef>
                <a:spcPts val="0"/>
              </a:spcBef>
              <a:spcAft>
                <a:spcPts val="0"/>
              </a:spcAft>
              <a:buNone/>
            </a:pPr>
            <a:endParaRPr sz="1100" dirty="0">
              <a:solidFill>
                <a:srgbClr val="FF0000"/>
              </a:solidFill>
            </a:endParaRPr>
          </a:p>
        </p:txBody>
      </p:sp>
      <p:sp>
        <p:nvSpPr>
          <p:cNvPr id="88" name="Google Shape;88;g41310a2870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38047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2"/>
          <p:cNvSpPr txBox="1">
            <a:spLocks noGrp="1"/>
          </p:cNvSpPr>
          <p:nvPr>
            <p:ph type="title"/>
          </p:nvPr>
        </p:nvSpPr>
        <p:spPr>
          <a:xfrm>
            <a:off x="0" y="0"/>
            <a:ext cx="9144000" cy="1354412"/>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6" name="Google Shape;16;p2"/>
          <p:cNvSpPr txBox="1">
            <a:spLocks noGrp="1"/>
          </p:cNvSpPr>
          <p:nvPr>
            <p:ph type="sldNum" idx="12"/>
          </p:nvPr>
        </p:nvSpPr>
        <p:spPr>
          <a:xfrm>
            <a:off x="7010400" y="6518825"/>
            <a:ext cx="2133599" cy="3428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7" name="Google Shape;17;p2"/>
          <p:cNvSpPr txBox="1">
            <a:spLocks noGrp="1"/>
          </p:cNvSpPr>
          <p:nvPr>
            <p:ph type="body" idx="1"/>
          </p:nvPr>
        </p:nvSpPr>
        <p:spPr>
          <a:xfrm>
            <a:off x="152400" y="1430039"/>
            <a:ext cx="8839199" cy="492263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
        <p:nvSpPr>
          <p:cNvPr id="19" name="Google Shape;19;p3"/>
          <p:cNvSpPr txBox="1">
            <a:spLocks noGrp="1"/>
          </p:cNvSpPr>
          <p:nvPr>
            <p:ph type="sldNum" idx="12"/>
          </p:nvPr>
        </p:nvSpPr>
        <p:spPr>
          <a:xfrm>
            <a:off x="7010400" y="6515101"/>
            <a:ext cx="2133599" cy="3428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Louisiana Believes (PPT Footer)_Footer.png"/>
          <p:cNvPicPr preferRelativeResize="0"/>
          <p:nvPr/>
        </p:nvPicPr>
        <p:blipFill rotWithShape="1">
          <a:blip r:embed="rId4">
            <a:alphaModFix/>
          </a:blip>
          <a:srcRect/>
          <a:stretch/>
        </p:blipFill>
        <p:spPr>
          <a:xfrm>
            <a:off x="0" y="6320998"/>
            <a:ext cx="9144000" cy="557449"/>
          </a:xfrm>
          <a:prstGeom prst="rect">
            <a:avLst/>
          </a:prstGeom>
          <a:noFill/>
          <a:ln>
            <a:noFill/>
          </a:ln>
        </p:spPr>
      </p:pic>
      <p:pic>
        <p:nvPicPr>
          <p:cNvPr id="11" name="Google Shape;11;p1"/>
          <p:cNvPicPr preferRelativeResize="0"/>
          <p:nvPr/>
        </p:nvPicPr>
        <p:blipFill rotWithShape="1">
          <a:blip r:embed="rId5">
            <a:alphaModFix/>
          </a:blip>
          <a:srcRect/>
          <a:stretch/>
        </p:blipFill>
        <p:spPr>
          <a:xfrm>
            <a:off x="0" y="0"/>
            <a:ext cx="9052560" cy="1371050"/>
          </a:xfrm>
          <a:prstGeom prst="rect">
            <a:avLst/>
          </a:prstGeom>
          <a:noFill/>
          <a:ln>
            <a:noFill/>
          </a:ln>
        </p:spPr>
      </p:pic>
      <p:sp>
        <p:nvSpPr>
          <p:cNvPr id="12" name="Google Shape;12;p1"/>
          <p:cNvSpPr txBox="1">
            <a:spLocks noGrp="1"/>
          </p:cNvSpPr>
          <p:nvPr>
            <p:ph type="body" idx="1"/>
          </p:nvPr>
        </p:nvSpPr>
        <p:spPr>
          <a:xfrm>
            <a:off x="152400" y="1447800"/>
            <a:ext cx="8839199" cy="49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7010400" y="6515101"/>
            <a:ext cx="2133599" cy="34289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sarah.struthers@bestschool.la.or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microsoft.com/en-us/help/13776/windows-use-snipping-tool-to-capture-screenshot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support.apple.com/en-us/HT20136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louisianabelieves.com/resources/family-support-toolbo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pta.org/home/family-resources/family-guides" TargetMode="External"/><Relationship Id="rId5" Type="http://schemas.openxmlformats.org/officeDocument/2006/relationships/hyperlink" Target="https://bealearninghero.org/spring-forward/louisiana/" TargetMode="External"/><Relationship Id="rId4" Type="http://schemas.openxmlformats.org/officeDocument/2006/relationships/hyperlink" Target="http://www.greatschools.org/gk/mileston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rlSG0gCP0Y4?list=PL-AOEEW8RX-oKIOk2F9-Y-cdEKTNclL8-"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0" y="0"/>
            <a:ext cx="9144000" cy="13544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US" sz="2800" b="0" i="0" u="none" strike="noStrike" cap="none">
                <a:solidFill>
                  <a:srgbClr val="333333"/>
                </a:solidFill>
                <a:latin typeface="Calibri"/>
                <a:ea typeface="Calibri"/>
                <a:cs typeface="Calibri"/>
                <a:sym typeface="Calibri"/>
              </a:rPr>
              <a:t>Communicating School Performance and Improvement</a:t>
            </a:r>
            <a:endParaRPr/>
          </a:p>
        </p:txBody>
      </p:sp>
      <p:sp>
        <p:nvSpPr>
          <p:cNvPr id="25" name="Google Shape;25;p4"/>
          <p:cNvSpPr txBox="1">
            <a:spLocks noGrp="1"/>
          </p:cNvSpPr>
          <p:nvPr>
            <p:ph type="sldNum" idx="12"/>
          </p:nvPr>
        </p:nvSpPr>
        <p:spPr>
          <a:xfrm>
            <a:off x="7010400" y="6518825"/>
            <a:ext cx="2133599" cy="342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Arial"/>
              <a:buNone/>
            </a:pPr>
            <a:fld id="{00000000-1234-1234-1234-123412341234}" type="slidenum">
              <a:rPr lang="en-US" sz="1200" b="0" i="0" u="none" strike="noStrike" cap="none">
                <a:solidFill>
                  <a:srgbClr val="888888"/>
                </a:solidFill>
                <a:latin typeface="Arial"/>
                <a:ea typeface="Arial"/>
                <a:cs typeface="Arial"/>
                <a:sym typeface="Arial"/>
              </a:rPr>
              <a:t>1</a:t>
            </a:fld>
            <a:endParaRPr sz="1200" b="0" i="0" u="none" strike="noStrike" cap="none">
              <a:solidFill>
                <a:srgbClr val="888888"/>
              </a:solidFill>
              <a:latin typeface="Arial"/>
              <a:ea typeface="Arial"/>
              <a:cs typeface="Arial"/>
              <a:sym typeface="Arial"/>
            </a:endParaRPr>
          </a:p>
        </p:txBody>
      </p:sp>
      <p:sp>
        <p:nvSpPr>
          <p:cNvPr id="26" name="Google Shape;26;p4"/>
          <p:cNvSpPr txBox="1">
            <a:spLocks noGrp="1"/>
          </p:cNvSpPr>
          <p:nvPr>
            <p:ph type="body" idx="1"/>
          </p:nvPr>
        </p:nvSpPr>
        <p:spPr>
          <a:xfrm>
            <a:off x="0" y="1430039"/>
            <a:ext cx="9144000" cy="49227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The Department encourages all schools to hold parent nights in order to have open and honest conversations with families about school performance and improvements. </a:t>
            </a:r>
            <a:endParaRPr dirty="0"/>
          </a:p>
          <a:p>
            <a:pPr marL="203200" marR="0" lvl="0" indent="0" algn="l" rtl="0">
              <a:lnSpc>
                <a:spcPct val="100000"/>
              </a:lnSpc>
              <a:spcBef>
                <a:spcPts val="640"/>
              </a:spcBef>
              <a:spcAft>
                <a:spcPts val="0"/>
              </a:spcAft>
              <a:buClr>
                <a:schemeClr val="dk1"/>
              </a:buClr>
              <a:buSzPts val="450"/>
              <a:buFont typeface="Arial"/>
              <a:buNone/>
            </a:pPr>
            <a:endParaRPr sz="1000" dirty="0"/>
          </a:p>
          <a:p>
            <a:pPr marL="457200" marR="0" lvl="0" indent="-342900" algn="l" rtl="0">
              <a:lnSpc>
                <a:spcPct val="100000"/>
              </a:lnSpc>
              <a:spcBef>
                <a:spcPts val="64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In conversations with families over the </a:t>
            </a:r>
            <a:r>
              <a:rPr lang="en-US" sz="1800" b="0" i="0" u="none" strike="noStrike" cap="none" dirty="0" smtClean="0">
                <a:solidFill>
                  <a:schemeClr val="dk1"/>
                </a:solidFill>
                <a:latin typeface="Calibri"/>
                <a:ea typeface="Calibri"/>
                <a:cs typeface="Calibri"/>
                <a:sym typeface="Calibri"/>
              </a:rPr>
              <a:t>past few </a:t>
            </a:r>
            <a:r>
              <a:rPr lang="en-US" sz="1800" b="0" i="0" u="none" strike="noStrike" cap="none" dirty="0">
                <a:solidFill>
                  <a:schemeClr val="dk1"/>
                </a:solidFill>
                <a:latin typeface="Calibri"/>
                <a:ea typeface="Calibri"/>
                <a:cs typeface="Calibri"/>
                <a:sym typeface="Calibri"/>
              </a:rPr>
              <a:t>years about the development of the new report cards and Louisiana School Finder, many parents told us that they want to hear from their principal about how the school is doing. </a:t>
            </a:r>
            <a:endParaRPr sz="1800" b="0" i="0" u="none" strike="noStrike" cap="none" dirty="0">
              <a:solidFill>
                <a:schemeClr val="dk1"/>
              </a:solidFill>
              <a:latin typeface="Calibri"/>
              <a:ea typeface="Calibri"/>
              <a:cs typeface="Calibri"/>
              <a:sym typeface="Calibri"/>
            </a:endParaRPr>
          </a:p>
          <a:p>
            <a:pPr marL="457200" marR="0" lvl="0" indent="0" algn="l" rtl="0">
              <a:lnSpc>
                <a:spcPct val="100000"/>
              </a:lnSpc>
              <a:spcBef>
                <a:spcPts val="640"/>
              </a:spcBef>
              <a:spcAft>
                <a:spcPts val="0"/>
              </a:spcAft>
              <a:buNone/>
            </a:pPr>
            <a:endParaRPr sz="1000" dirty="0"/>
          </a:p>
          <a:p>
            <a:pPr marL="457200" marR="0" lvl="0" indent="-342900" algn="l" rtl="0">
              <a:lnSpc>
                <a:spcPct val="100000"/>
              </a:lnSpc>
              <a:spcBef>
                <a:spcPts val="640"/>
              </a:spcBef>
              <a:spcAft>
                <a:spcPts val="0"/>
              </a:spcAft>
              <a:buClr>
                <a:schemeClr val="dk1"/>
              </a:buClr>
              <a:buSzPts val="1800"/>
              <a:buFont typeface="Calibri"/>
              <a:buChar char="•"/>
            </a:pPr>
            <a:r>
              <a:rPr lang="en-US" sz="1800" b="0" i="0" u="none" strike="noStrike" cap="none" dirty="0">
                <a:solidFill>
                  <a:schemeClr val="dk1"/>
                </a:solidFill>
                <a:latin typeface="Calibri"/>
                <a:ea typeface="Calibri"/>
                <a:cs typeface="Calibri"/>
                <a:sym typeface="Calibri"/>
              </a:rPr>
              <a:t>They accept that their school may not be an A or B as long as school leaders has a clear plan for improvement, and that the school has been improving overall for the past few years. </a:t>
            </a:r>
            <a:endParaRPr dirty="0"/>
          </a:p>
          <a:p>
            <a:pPr marL="203200" marR="0" lvl="0" indent="0" algn="l" rtl="0">
              <a:lnSpc>
                <a:spcPct val="100000"/>
              </a:lnSpc>
              <a:spcBef>
                <a:spcPts val="640"/>
              </a:spcBef>
              <a:spcAft>
                <a:spcPts val="0"/>
              </a:spcAft>
              <a:buClr>
                <a:schemeClr val="dk1"/>
              </a:buClr>
              <a:buSzPts val="250"/>
              <a:buFont typeface="Arial"/>
              <a:buNone/>
            </a:pPr>
            <a:endParaRPr sz="10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The release of the </a:t>
            </a:r>
            <a:r>
              <a:rPr lang="en-US" sz="1800" b="1" i="0" u="none" strike="noStrike" cap="none" dirty="0" smtClean="0">
                <a:solidFill>
                  <a:schemeClr val="dk1"/>
                </a:solidFill>
                <a:latin typeface="Calibri"/>
                <a:ea typeface="Calibri"/>
                <a:cs typeface="Calibri"/>
                <a:sym typeface="Calibri"/>
              </a:rPr>
              <a:t>201</a:t>
            </a:r>
            <a:r>
              <a:rPr lang="en-US" sz="1800" b="1" dirty="0" smtClean="0"/>
              <a:t>8</a:t>
            </a:r>
            <a:r>
              <a:rPr lang="en-US" sz="1800" b="1" i="0" u="none" strike="noStrike" cap="none" dirty="0" smtClean="0">
                <a:solidFill>
                  <a:schemeClr val="dk1"/>
                </a:solidFill>
                <a:latin typeface="Calibri"/>
                <a:ea typeface="Calibri"/>
                <a:cs typeface="Calibri"/>
                <a:sym typeface="Calibri"/>
              </a:rPr>
              <a:t>-201</a:t>
            </a:r>
            <a:r>
              <a:rPr lang="en-US" sz="1800" b="1" dirty="0"/>
              <a:t>9</a:t>
            </a:r>
            <a:r>
              <a:rPr lang="en-US" sz="1800" b="1" i="0" u="none" strike="noStrike" cap="none" dirty="0" smtClean="0">
                <a:solidFill>
                  <a:schemeClr val="dk1"/>
                </a:solidFill>
                <a:latin typeface="Calibri"/>
                <a:ea typeface="Calibri"/>
                <a:cs typeface="Calibri"/>
                <a:sym typeface="Calibri"/>
              </a:rPr>
              <a:t> </a:t>
            </a:r>
            <a:r>
              <a:rPr lang="en-US" sz="1800" b="1" i="0" u="none" strike="noStrike" cap="none" dirty="0">
                <a:solidFill>
                  <a:schemeClr val="dk1"/>
                </a:solidFill>
                <a:latin typeface="Calibri"/>
                <a:ea typeface="Calibri"/>
                <a:cs typeface="Calibri"/>
                <a:sym typeface="Calibri"/>
              </a:rPr>
              <a:t>school report cards is an opportunity for schools to be proactive in addressing their school’s strengths and areas of opportunity with families</a:t>
            </a:r>
            <a:r>
              <a:rPr lang="en-US" sz="1800" b="0" i="0" u="none" strike="noStrike" cap="none" dirty="0">
                <a:solidFill>
                  <a:schemeClr val="dk1"/>
                </a:solidFill>
                <a:latin typeface="Calibri"/>
                <a:ea typeface="Calibri"/>
                <a:cs typeface="Calibri"/>
                <a:sym typeface="Calibri"/>
              </a:rPr>
              <a:t>, and to build partnerships that will result in increased student achievement.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3" descr="2017 LA School Finder Flyer_Slide.jpg"/>
          <p:cNvPicPr preferRelativeResize="0"/>
          <p:nvPr/>
        </p:nvPicPr>
        <p:blipFill rotWithShape="1">
          <a:blip r:embed="rId3">
            <a:alphaModFix/>
          </a:blip>
          <a:srcRect t="49" b="59"/>
          <a:stretch/>
        </p:blipFill>
        <p:spPr>
          <a:xfrm>
            <a:off x="722875" y="1389775"/>
            <a:ext cx="7662926" cy="4974002"/>
          </a:xfrm>
          <a:prstGeom prst="rect">
            <a:avLst/>
          </a:prstGeom>
          <a:noFill/>
          <a:ln>
            <a:noFill/>
          </a:ln>
        </p:spPr>
      </p:pic>
      <p:sp>
        <p:nvSpPr>
          <p:cNvPr id="100" name="Google Shape;100;p13"/>
          <p:cNvSpPr txBox="1">
            <a:spLocks noGrp="1"/>
          </p:cNvSpPr>
          <p:nvPr>
            <p:ph type="title"/>
          </p:nvPr>
        </p:nvSpPr>
        <p:spPr>
          <a:xfrm>
            <a:off x="0" y="152400"/>
            <a:ext cx="91440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333333"/>
              </a:buClr>
              <a:buSzPts val="700"/>
              <a:buFont typeface="Calibri"/>
              <a:buNone/>
            </a:pPr>
            <a:r>
              <a:rPr lang="en-US" sz="2800" b="0" i="0" u="none" strike="noStrike" cap="none">
                <a:solidFill>
                  <a:srgbClr val="333333"/>
                </a:solidFill>
                <a:latin typeface="Calibri"/>
                <a:ea typeface="Calibri"/>
                <a:cs typeface="Calibri"/>
                <a:sym typeface="Calibri"/>
              </a:rPr>
              <a:t>How to View Our School Report Card</a:t>
            </a:r>
            <a:endParaRPr/>
          </a:p>
        </p:txBody>
      </p:sp>
      <p:sp>
        <p:nvSpPr>
          <p:cNvPr id="101" name="Google Shape;101;p13"/>
          <p:cNvSpPr txBox="1">
            <a:spLocks noGrp="1"/>
          </p:cNvSpPr>
          <p:nvPr>
            <p:ph type="sldNum" idx="12"/>
          </p:nvPr>
        </p:nvSpPr>
        <p:spPr>
          <a:xfrm>
            <a:off x="7010400" y="6553200"/>
            <a:ext cx="21336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Arial"/>
              <a:buNone/>
            </a:pPr>
            <a:fld id="{00000000-1234-1234-1234-123412341234}" type="slidenum">
              <a:rPr lang="en-US" sz="1200" b="0" i="0" u="none" strike="noStrike" cap="none">
                <a:solidFill>
                  <a:srgbClr val="888888"/>
                </a:solidFill>
                <a:latin typeface="Arial"/>
                <a:ea typeface="Arial"/>
                <a:cs typeface="Arial"/>
                <a:sym typeface="Arial"/>
              </a:rPr>
              <a:t>10</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4"/>
          <p:cNvSpPr txBox="1">
            <a:spLocks noGrp="1"/>
          </p:cNvSpPr>
          <p:nvPr>
            <p:ph type="body" idx="1"/>
          </p:nvPr>
        </p:nvSpPr>
        <p:spPr>
          <a:xfrm>
            <a:off x="152400" y="1447800"/>
            <a:ext cx="8831802" cy="70184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5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50"/>
              <a:buFont typeface="Arial"/>
              <a:buNone/>
            </a:pPr>
            <a:endParaRPr sz="1800" b="1" i="0" u="none" strike="noStrike" cap="none">
              <a:solidFill>
                <a:srgbClr val="FF00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50"/>
              <a:buFont typeface="Arial"/>
              <a:buNone/>
            </a:pPr>
            <a:endParaRPr sz="1800" b="1" i="0" u="none" strike="noStrike" cap="none">
              <a:solidFill>
                <a:srgbClr val="FF0000"/>
              </a:solidFill>
              <a:latin typeface="Calibri"/>
              <a:ea typeface="Calibri"/>
              <a:cs typeface="Calibri"/>
              <a:sym typeface="Calibri"/>
            </a:endParaRPr>
          </a:p>
        </p:txBody>
      </p:sp>
      <p:sp>
        <p:nvSpPr>
          <p:cNvPr id="108" name="Google Shape;108;p14"/>
          <p:cNvSpPr txBox="1">
            <a:spLocks noGrp="1"/>
          </p:cNvSpPr>
          <p:nvPr>
            <p:ph type="title"/>
          </p:nvPr>
        </p:nvSpPr>
        <p:spPr>
          <a:xfrm>
            <a:off x="0" y="152400"/>
            <a:ext cx="91440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333333"/>
              </a:buClr>
              <a:buSzPts val="700"/>
              <a:buFont typeface="Calibri"/>
              <a:buNone/>
            </a:pPr>
            <a:r>
              <a:rPr lang="en-US" sz="2800" b="0" i="0" u="none" strike="noStrike" cap="none" dirty="0" smtClean="0">
                <a:solidFill>
                  <a:srgbClr val="333333"/>
                </a:solidFill>
                <a:latin typeface="Calibri"/>
                <a:ea typeface="Calibri"/>
                <a:cs typeface="Calibri"/>
                <a:sym typeface="Calibri"/>
              </a:rPr>
              <a:t>2018-201</a:t>
            </a:r>
            <a:r>
              <a:rPr lang="en-US" sz="2800" dirty="0"/>
              <a:t>9</a:t>
            </a:r>
            <a:r>
              <a:rPr lang="en-US" sz="2800" b="0" i="0" u="none" strike="noStrike" cap="none" dirty="0" smtClean="0">
                <a:solidFill>
                  <a:srgbClr val="333333"/>
                </a:solidFill>
                <a:latin typeface="Calibri"/>
                <a:ea typeface="Calibri"/>
                <a:cs typeface="Calibri"/>
                <a:sym typeface="Calibri"/>
              </a:rPr>
              <a:t> </a:t>
            </a:r>
            <a:r>
              <a:rPr lang="en-US" sz="2800" b="0" i="0" u="none" strike="noStrike" cap="none" dirty="0">
                <a:solidFill>
                  <a:srgbClr val="333333"/>
                </a:solidFill>
                <a:latin typeface="Calibri"/>
                <a:ea typeface="Calibri"/>
                <a:cs typeface="Calibri"/>
                <a:sym typeface="Calibri"/>
              </a:rPr>
              <a:t>School Performance Score and Letter Grade</a:t>
            </a:r>
            <a:endParaRPr dirty="0"/>
          </a:p>
        </p:txBody>
      </p:sp>
      <p:sp>
        <p:nvSpPr>
          <p:cNvPr id="109" name="Google Shape;109;p14"/>
          <p:cNvSpPr txBox="1">
            <a:spLocks noGrp="1"/>
          </p:cNvSpPr>
          <p:nvPr>
            <p:ph type="sldNum" idx="12"/>
          </p:nvPr>
        </p:nvSpPr>
        <p:spPr>
          <a:xfrm>
            <a:off x="7010400" y="6553200"/>
            <a:ext cx="21336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Arial"/>
              <a:buNone/>
            </a:pPr>
            <a:fld id="{00000000-1234-1234-1234-123412341234}" type="slidenum">
              <a:rPr lang="en-US" sz="1200" b="0" i="0" u="none" strike="noStrike" cap="none">
                <a:solidFill>
                  <a:srgbClr val="888888"/>
                </a:solidFill>
                <a:latin typeface="Arial"/>
                <a:ea typeface="Arial"/>
                <a:cs typeface="Arial"/>
                <a:sym typeface="Arial"/>
              </a:rPr>
              <a:t>11</a:t>
            </a:fld>
            <a:endParaRPr sz="1200" b="0" i="0" u="none" strike="noStrike" cap="none">
              <a:solidFill>
                <a:srgbClr val="888888"/>
              </a:solidFill>
              <a:latin typeface="Arial"/>
              <a:ea typeface="Arial"/>
              <a:cs typeface="Arial"/>
              <a:sym typeface="Arial"/>
            </a:endParaRPr>
          </a:p>
        </p:txBody>
      </p:sp>
      <p:pic>
        <p:nvPicPr>
          <p:cNvPr id="110" name="Google Shape;110;p14"/>
          <p:cNvPicPr preferRelativeResize="0"/>
          <p:nvPr/>
        </p:nvPicPr>
        <p:blipFill rotWithShape="1">
          <a:blip r:embed="rId3">
            <a:alphaModFix/>
          </a:blip>
          <a:srcRect/>
          <a:stretch/>
        </p:blipFill>
        <p:spPr>
          <a:xfrm>
            <a:off x="39913" y="1635733"/>
            <a:ext cx="9064173" cy="33620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5"/>
          <p:cNvSpPr txBox="1">
            <a:spLocks noGrp="1"/>
          </p:cNvSpPr>
          <p:nvPr>
            <p:ph type="title"/>
          </p:nvPr>
        </p:nvSpPr>
        <p:spPr>
          <a:xfrm>
            <a:off x="0" y="152400"/>
            <a:ext cx="91440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333333"/>
              </a:buClr>
              <a:buSzPts val="700"/>
              <a:buFont typeface="Calibri"/>
              <a:buNone/>
            </a:pPr>
            <a:r>
              <a:rPr lang="en-US" sz="2800" b="0" i="0" u="none" strike="noStrike" cap="none">
                <a:solidFill>
                  <a:srgbClr val="333333"/>
                </a:solidFill>
                <a:latin typeface="Calibri"/>
                <a:ea typeface="Calibri"/>
                <a:cs typeface="Calibri"/>
                <a:sym typeface="Calibri"/>
              </a:rPr>
              <a:t>School Performance Score Trend and Comparison</a:t>
            </a:r>
            <a:endParaRPr/>
          </a:p>
        </p:txBody>
      </p:sp>
      <p:sp>
        <p:nvSpPr>
          <p:cNvPr id="117" name="Google Shape;117;p15"/>
          <p:cNvSpPr txBox="1">
            <a:spLocks noGrp="1"/>
          </p:cNvSpPr>
          <p:nvPr>
            <p:ph type="sldNum" idx="12"/>
          </p:nvPr>
        </p:nvSpPr>
        <p:spPr>
          <a:xfrm>
            <a:off x="7010400" y="6553200"/>
            <a:ext cx="21336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Arial"/>
              <a:buNone/>
            </a:pPr>
            <a:fld id="{00000000-1234-1234-1234-123412341234}" type="slidenum">
              <a:rPr lang="en-US" sz="1200" b="0" i="0" u="none" strike="noStrike" cap="none">
                <a:solidFill>
                  <a:srgbClr val="888888"/>
                </a:solidFill>
                <a:latin typeface="Arial"/>
                <a:ea typeface="Arial"/>
                <a:cs typeface="Arial"/>
                <a:sym typeface="Arial"/>
              </a:rPr>
              <a:t>12</a:t>
            </a:fld>
            <a:endParaRPr sz="1200" b="0" i="0" u="none" strike="noStrike" cap="none">
              <a:solidFill>
                <a:srgbClr val="888888"/>
              </a:solidFill>
              <a:latin typeface="Arial"/>
              <a:ea typeface="Arial"/>
              <a:cs typeface="Arial"/>
              <a:sym typeface="Arial"/>
            </a:endParaRPr>
          </a:p>
        </p:txBody>
      </p:sp>
      <p:pic>
        <p:nvPicPr>
          <p:cNvPr id="118" name="Google Shape;118;p15"/>
          <p:cNvPicPr preferRelativeResize="0"/>
          <p:nvPr/>
        </p:nvPicPr>
        <p:blipFill rotWithShape="1">
          <a:blip r:embed="rId3">
            <a:alphaModFix/>
          </a:blip>
          <a:srcRect/>
          <a:stretch/>
        </p:blipFill>
        <p:spPr>
          <a:xfrm>
            <a:off x="168744" y="1878718"/>
            <a:ext cx="8806523" cy="3384226"/>
          </a:xfrm>
          <a:prstGeom prst="rect">
            <a:avLst/>
          </a:prstGeom>
          <a:noFill/>
          <a:ln>
            <a:noFill/>
          </a:ln>
        </p:spPr>
      </p:pic>
      <p:sp>
        <p:nvSpPr>
          <p:cNvPr id="119" name="Google Shape;119;p15"/>
          <p:cNvSpPr txBox="1">
            <a:spLocks noGrp="1"/>
          </p:cNvSpPr>
          <p:nvPr>
            <p:ph type="body" idx="1"/>
          </p:nvPr>
        </p:nvSpPr>
        <p:spPr>
          <a:xfrm>
            <a:off x="156100" y="1444400"/>
            <a:ext cx="8831700" cy="867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45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50"/>
              <a:buFont typeface="Arial"/>
              <a:buNone/>
            </a:pPr>
            <a:endParaRPr sz="1800" b="1" i="0" u="none" strike="noStrike" cap="none">
              <a:solidFill>
                <a:srgbClr val="FF0000"/>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450"/>
              <a:buFont typeface="Arial"/>
              <a:buNone/>
            </a:pPr>
            <a:endParaRPr sz="1800" b="1" i="0" u="none" strike="noStrike" cap="none">
              <a:solidFill>
                <a:srgbClr val="FF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0" y="0"/>
            <a:ext cx="9144000" cy="1354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a:t>Student Performance vs Student Progress</a:t>
            </a:r>
            <a:endParaRPr sz="2800"/>
          </a:p>
        </p:txBody>
      </p:sp>
      <p:sp>
        <p:nvSpPr>
          <p:cNvPr id="126" name="Google Shape;126;p16"/>
          <p:cNvSpPr txBox="1">
            <a:spLocks noGrp="1"/>
          </p:cNvSpPr>
          <p:nvPr>
            <p:ph type="sldNum" idx="12"/>
          </p:nvPr>
        </p:nvSpPr>
        <p:spPr>
          <a:xfrm>
            <a:off x="7010400" y="6518825"/>
            <a:ext cx="2133600" cy="342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888888"/>
              </a:buClr>
              <a:buSzPts val="300"/>
              <a:buFont typeface="Arial"/>
              <a:buNone/>
            </a:pPr>
            <a:fld id="{00000000-1234-1234-1234-123412341234}" type="slidenum">
              <a:rPr lang="en-US"/>
              <a:t>13</a:t>
            </a:fld>
            <a:endParaRPr/>
          </a:p>
        </p:txBody>
      </p:sp>
      <p:pic>
        <p:nvPicPr>
          <p:cNvPr id="5" name="Google Shape;454;p84"/>
          <p:cNvPicPr preferRelativeResize="0"/>
          <p:nvPr/>
        </p:nvPicPr>
        <p:blipFill rotWithShape="1">
          <a:blip r:embed="rId3">
            <a:alphaModFix/>
          </a:blip>
          <a:srcRect t="5590" b="14550"/>
          <a:stretch/>
        </p:blipFill>
        <p:spPr>
          <a:xfrm>
            <a:off x="1653100" y="2795600"/>
            <a:ext cx="5837800" cy="2343574"/>
          </a:xfrm>
          <a:prstGeom prst="rect">
            <a:avLst/>
          </a:prstGeom>
          <a:noFill/>
          <a:ln>
            <a:noFill/>
          </a:ln>
        </p:spPr>
      </p:pic>
      <p:sp>
        <p:nvSpPr>
          <p:cNvPr id="6" name="Google Shape;453;p84"/>
          <p:cNvSpPr txBox="1">
            <a:spLocks noGrp="1"/>
          </p:cNvSpPr>
          <p:nvPr>
            <p:ph type="body" idx="1"/>
          </p:nvPr>
        </p:nvSpPr>
        <p:spPr>
          <a:xfrm>
            <a:off x="188100" y="1546875"/>
            <a:ext cx="8955900" cy="11178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1700" dirty="0"/>
              <a:t>The Department will report letter grade equivalents for student performance and progress. Based on feedback from school system leaders, high school report cards will include a letter grade equivalent for each of the four key indices. </a:t>
            </a:r>
            <a:endParaRPr sz="1700" dirty="0"/>
          </a:p>
          <a:p>
            <a:pPr marL="0" lvl="0" indent="0" algn="l" rtl="0">
              <a:spcBef>
                <a:spcPts val="750"/>
              </a:spcBef>
              <a:spcAft>
                <a:spcPts val="0"/>
              </a:spcAft>
              <a:buNone/>
            </a:pPr>
            <a:endParaRPr sz="1800" dirty="0"/>
          </a:p>
          <a:p>
            <a:pPr marL="0" lvl="0" indent="0" algn="l" rtl="0">
              <a:spcBef>
                <a:spcPts val="750"/>
              </a:spcBef>
              <a:spcAft>
                <a:spcPts val="0"/>
              </a:spcAft>
              <a:buNone/>
            </a:pPr>
            <a:endParaRPr sz="1800" dirty="0"/>
          </a:p>
          <a:p>
            <a:pPr marL="0" lvl="0" indent="0" algn="l" rtl="0">
              <a:spcBef>
                <a:spcPts val="750"/>
              </a:spcBef>
              <a:spcAft>
                <a:spcPts val="0"/>
              </a:spcAft>
              <a:buNone/>
            </a:pPr>
            <a:endParaRPr sz="1800" dirty="0"/>
          </a:p>
          <a:p>
            <a:pPr marL="0" lvl="0" indent="0" algn="l" rtl="0">
              <a:spcBef>
                <a:spcPts val="750"/>
              </a:spcBef>
              <a:spcAft>
                <a:spcPts val="0"/>
              </a:spcAft>
              <a:buNone/>
            </a:pPr>
            <a:endParaRPr sz="1800" dirty="0"/>
          </a:p>
          <a:p>
            <a:pPr marL="0" lvl="0" indent="0" algn="l" rtl="0">
              <a:spcBef>
                <a:spcPts val="750"/>
              </a:spcBef>
              <a:spcAft>
                <a:spcPts val="0"/>
              </a:spcAft>
              <a:buNone/>
            </a:pPr>
            <a:endParaRPr lang="en-US" sz="1800" dirty="0" smtClean="0"/>
          </a:p>
          <a:p>
            <a:pPr marL="0" lvl="0" indent="0" algn="l" rtl="0">
              <a:spcBef>
                <a:spcPts val="750"/>
              </a:spcBef>
              <a:spcAft>
                <a:spcPts val="0"/>
              </a:spcAft>
              <a:buNone/>
            </a:pPr>
            <a:endParaRPr sz="1800" dirty="0"/>
          </a:p>
          <a:p>
            <a:pPr marL="0" lvl="0" indent="0" algn="l" rtl="0">
              <a:spcBef>
                <a:spcPts val="750"/>
              </a:spcBef>
              <a:spcAft>
                <a:spcPts val="0"/>
              </a:spcAft>
              <a:buNone/>
            </a:pPr>
            <a:endParaRPr sz="1000" dirty="0"/>
          </a:p>
          <a:p>
            <a:pPr marL="0" lvl="0" indent="0" algn="l" rtl="0">
              <a:spcBef>
                <a:spcPts val="750"/>
              </a:spcBef>
              <a:spcAft>
                <a:spcPts val="0"/>
              </a:spcAft>
              <a:buNone/>
            </a:pPr>
            <a:endParaRPr sz="1000" dirty="0"/>
          </a:p>
          <a:p>
            <a:pPr marL="0" lvl="0" indent="0" algn="l" rtl="0">
              <a:spcBef>
                <a:spcPts val="750"/>
              </a:spcBef>
              <a:spcAft>
                <a:spcPts val="0"/>
              </a:spcAft>
              <a:buNone/>
            </a:pPr>
            <a:endParaRPr lang="en-US" sz="900" dirty="0" smtClean="0"/>
          </a:p>
          <a:p>
            <a:pPr marL="0" lvl="0" indent="0" algn="l" rtl="0">
              <a:spcBef>
                <a:spcPts val="750"/>
              </a:spcBef>
              <a:spcAft>
                <a:spcPts val="0"/>
              </a:spcAft>
              <a:buNone/>
            </a:pPr>
            <a:r>
              <a:rPr lang="en-US" sz="1700" dirty="0" smtClean="0"/>
              <a:t>These </a:t>
            </a:r>
            <a:r>
              <a:rPr lang="en-US" sz="1700" dirty="0"/>
              <a:t>letter grade equivalent ratings will also be available in the public data files posted to the Department’s website. </a:t>
            </a:r>
            <a:endParaRPr sz="1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0" y="0"/>
            <a:ext cx="9144000" cy="1354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a:t>Additional Data in School Finder</a:t>
            </a:r>
            <a:endParaRPr sz="2800"/>
          </a:p>
        </p:txBody>
      </p:sp>
      <p:sp>
        <p:nvSpPr>
          <p:cNvPr id="134" name="Google Shape;134;p17"/>
          <p:cNvSpPr txBox="1">
            <a:spLocks noGrp="1"/>
          </p:cNvSpPr>
          <p:nvPr>
            <p:ph type="sldNum" idx="12"/>
          </p:nvPr>
        </p:nvSpPr>
        <p:spPr>
          <a:xfrm>
            <a:off x="7010400" y="6518825"/>
            <a:ext cx="2133600" cy="342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888888"/>
              </a:buClr>
              <a:buSzPts val="300"/>
              <a:buFont typeface="Arial"/>
              <a:buNone/>
            </a:pPr>
            <a:fld id="{00000000-1234-1234-1234-123412341234}" type="slidenum">
              <a:rPr lang="en-US"/>
              <a:t>14</a:t>
            </a:fld>
            <a:endParaRPr/>
          </a:p>
        </p:txBody>
      </p:sp>
      <p:sp>
        <p:nvSpPr>
          <p:cNvPr id="135" name="Google Shape;135;p17"/>
          <p:cNvSpPr txBox="1">
            <a:spLocks noGrp="1"/>
          </p:cNvSpPr>
          <p:nvPr>
            <p:ph type="body" idx="1"/>
          </p:nvPr>
        </p:nvSpPr>
        <p:spPr>
          <a:xfrm>
            <a:off x="70350" y="1277650"/>
            <a:ext cx="8979900" cy="49227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US" sz="1700"/>
              <a:t>In addition to the overall performance of the school, our report card in School Finder also includes additional information that you might find interesting such as:</a:t>
            </a:r>
            <a:endParaRPr sz="1700"/>
          </a:p>
          <a:p>
            <a:pPr marL="0" lvl="0" indent="0" rtl="0">
              <a:spcBef>
                <a:spcPts val="640"/>
              </a:spcBef>
              <a:spcAft>
                <a:spcPts val="0"/>
              </a:spcAft>
              <a:buNone/>
            </a:pPr>
            <a:endParaRPr sz="600"/>
          </a:p>
          <a:p>
            <a:pPr marL="457200" lvl="0" indent="-336550" rtl="0">
              <a:spcBef>
                <a:spcPts val="640"/>
              </a:spcBef>
              <a:spcAft>
                <a:spcPts val="0"/>
              </a:spcAft>
              <a:buSzPts val="1700"/>
              <a:buChar char="•"/>
            </a:pPr>
            <a:r>
              <a:rPr lang="en-US" sz="1700"/>
              <a:t>Details on the percentage of students scoring “Mastery” and above on state tests, indicating their readiness for the next grade-level (Student Performance page), </a:t>
            </a:r>
            <a:r>
              <a:rPr lang="en-US" sz="1700">
                <a:solidFill>
                  <a:srgbClr val="FF0000"/>
                </a:solidFill>
              </a:rPr>
              <a:t>graduation and college enrollment rates, ACT performance, credential attainment and FAFSA completion rates </a:t>
            </a:r>
            <a:endParaRPr sz="1700">
              <a:solidFill>
                <a:srgbClr val="FF0000"/>
              </a:solidFill>
            </a:endParaRPr>
          </a:p>
          <a:p>
            <a:pPr marL="457200" lvl="0" indent="0" rtl="0">
              <a:spcBef>
                <a:spcPts val="640"/>
              </a:spcBef>
              <a:spcAft>
                <a:spcPts val="0"/>
              </a:spcAft>
              <a:buNone/>
            </a:pPr>
            <a:endParaRPr sz="700"/>
          </a:p>
          <a:p>
            <a:pPr marL="457200" lvl="0" indent="-336550" rtl="0">
              <a:spcBef>
                <a:spcPts val="640"/>
              </a:spcBef>
              <a:spcAft>
                <a:spcPts val="0"/>
              </a:spcAft>
              <a:buSzPts val="1700"/>
              <a:buChar char="•"/>
            </a:pPr>
            <a:r>
              <a:rPr lang="en-US" sz="1700"/>
              <a:t>Details on how well students are progressing in English and math throughout the year, regardless of where they start at the beginning of the year (Student Progress page)</a:t>
            </a:r>
            <a:endParaRPr sz="1700"/>
          </a:p>
          <a:p>
            <a:pPr marL="457200" lvl="0" indent="0" rtl="0">
              <a:spcBef>
                <a:spcPts val="640"/>
              </a:spcBef>
              <a:spcAft>
                <a:spcPts val="0"/>
              </a:spcAft>
              <a:buNone/>
            </a:pPr>
            <a:endParaRPr sz="600"/>
          </a:p>
          <a:p>
            <a:pPr marL="457200" lvl="0" indent="-336550" rtl="0">
              <a:spcBef>
                <a:spcPts val="640"/>
              </a:spcBef>
              <a:spcAft>
                <a:spcPts val="0"/>
              </a:spcAft>
              <a:buSzPts val="1700"/>
              <a:buChar char="•"/>
            </a:pPr>
            <a:r>
              <a:rPr lang="en-US" sz="1700"/>
              <a:t>Details on how well our school is preparing specific groups of students compared to other school sin the state (Breakdown by Student Groups page)</a:t>
            </a:r>
            <a:endParaRPr sz="1700"/>
          </a:p>
          <a:p>
            <a:pPr marL="457200" lvl="0" indent="0" rtl="0">
              <a:spcBef>
                <a:spcPts val="640"/>
              </a:spcBef>
              <a:spcAft>
                <a:spcPts val="0"/>
              </a:spcAft>
              <a:buNone/>
            </a:pPr>
            <a:endParaRPr sz="600"/>
          </a:p>
          <a:p>
            <a:pPr marL="457200" lvl="0" indent="-336550" rtl="0">
              <a:spcBef>
                <a:spcPts val="640"/>
              </a:spcBef>
              <a:spcAft>
                <a:spcPts val="0"/>
              </a:spcAft>
              <a:buSzPts val="1700"/>
              <a:buChar char="•"/>
            </a:pPr>
            <a:r>
              <a:rPr lang="en-US" sz="1700"/>
              <a:t>Information about our teachers such as their attendance, certification and retention, and the diversity of our staff (Teacher Workforce page)</a:t>
            </a:r>
            <a:endParaRPr sz="1700"/>
          </a:p>
          <a:p>
            <a:pPr marL="457200" lvl="0" indent="0" rtl="0">
              <a:spcBef>
                <a:spcPts val="640"/>
              </a:spcBef>
              <a:spcAft>
                <a:spcPts val="0"/>
              </a:spcAft>
              <a:buNone/>
            </a:pPr>
            <a:endParaRPr sz="600"/>
          </a:p>
          <a:p>
            <a:pPr marL="457200" lvl="0" indent="-336550" rtl="0">
              <a:spcBef>
                <a:spcPts val="640"/>
              </a:spcBef>
              <a:spcAft>
                <a:spcPts val="0"/>
              </a:spcAft>
              <a:buSzPts val="1700"/>
              <a:buChar char="•"/>
            </a:pPr>
            <a:r>
              <a:rPr lang="en-US" sz="1700"/>
              <a:t>Details on how well sour school is ensuring that students are in classrooms and learning daily (Discipline and Attendance page)</a:t>
            </a:r>
            <a:endParaRPr sz="1700"/>
          </a:p>
          <a:p>
            <a:pPr marL="0" lvl="0" indent="0">
              <a:spcBef>
                <a:spcPts val="640"/>
              </a:spcBef>
              <a:spcAft>
                <a:spcPts val="0"/>
              </a:spcAft>
              <a:buNone/>
            </a:pP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p:nvPr/>
        </p:nvSpPr>
        <p:spPr>
          <a:xfrm>
            <a:off x="0" y="2373959"/>
            <a:ext cx="9144000" cy="609600"/>
          </a:xfrm>
          <a:prstGeom prst="rect">
            <a:avLst/>
          </a:prstGeom>
          <a:solidFill>
            <a:srgbClr val="B6DDE7"/>
          </a:solidFill>
          <a:ln>
            <a:noFill/>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1" i="0" u="none" strike="noStrike" cap="none">
              <a:solidFill>
                <a:srgbClr val="FFFFFF"/>
              </a:solidFill>
              <a:latin typeface="Calibri"/>
              <a:ea typeface="Calibri"/>
              <a:cs typeface="Calibri"/>
              <a:sym typeface="Calibri"/>
            </a:endParaRPr>
          </a:p>
        </p:txBody>
      </p:sp>
      <p:sp>
        <p:nvSpPr>
          <p:cNvPr id="142" name="Google Shape;142;p18"/>
          <p:cNvSpPr txBox="1">
            <a:spLocks noGrp="1"/>
          </p:cNvSpPr>
          <p:nvPr>
            <p:ph type="body" idx="1"/>
          </p:nvPr>
        </p:nvSpPr>
        <p:spPr>
          <a:xfrm>
            <a:off x="533400" y="1714099"/>
            <a:ext cx="8229600" cy="40539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Looking Back at </a:t>
            </a:r>
            <a:r>
              <a:rPr lang="en-US" sz="2400" b="0" i="0" u="none" strike="noStrike" cap="none" dirty="0" smtClean="0">
                <a:solidFill>
                  <a:schemeClr val="dk1"/>
                </a:solidFill>
                <a:latin typeface="Calibri"/>
                <a:ea typeface="Calibri"/>
                <a:cs typeface="Calibri"/>
                <a:sym typeface="Calibri"/>
              </a:rPr>
              <a:t>2018-2019</a:t>
            </a:r>
            <a:endParaRPr dirty="0"/>
          </a:p>
          <a:p>
            <a:pPr marL="0" marR="0" lvl="0" indent="0" algn="l" rtl="0">
              <a:lnSpc>
                <a:spcPct val="100000"/>
              </a:lnSpc>
              <a:spcBef>
                <a:spcPts val="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0"/>
              </a:spcBef>
              <a:spcAft>
                <a:spcPts val="0"/>
              </a:spcAft>
              <a:buClr>
                <a:schemeClr val="dk1"/>
              </a:buClr>
              <a:buSzPts val="2400"/>
              <a:buFont typeface="Arial"/>
              <a:buChar char="•"/>
            </a:pPr>
            <a:r>
              <a:rPr lang="en-US" sz="2400" b="1" i="0" u="none" strike="noStrike" cap="none" dirty="0" smtClean="0">
                <a:solidFill>
                  <a:schemeClr val="dk1"/>
                </a:solidFill>
                <a:latin typeface="Calibri"/>
                <a:ea typeface="Calibri"/>
                <a:cs typeface="Calibri"/>
                <a:sym typeface="Calibri"/>
              </a:rPr>
              <a:t>2019-2020 </a:t>
            </a:r>
            <a:r>
              <a:rPr lang="en-US" sz="2400" b="1" i="0" u="none" strike="noStrike" cap="none" dirty="0">
                <a:solidFill>
                  <a:schemeClr val="dk1"/>
                </a:solidFill>
                <a:latin typeface="Calibri"/>
                <a:ea typeface="Calibri"/>
                <a:cs typeface="Calibri"/>
                <a:sym typeface="Calibri"/>
              </a:rPr>
              <a:t>Priorities</a:t>
            </a:r>
            <a:endParaRPr dirty="0"/>
          </a:p>
          <a:p>
            <a:pPr marL="230186" marR="0" lvl="0" indent="-230186" algn="l" rtl="0">
              <a:lnSpc>
                <a:spcPct val="100000"/>
              </a:lnSpc>
              <a:spcBef>
                <a:spcPts val="48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Supporting Student Learning at Home</a:t>
            </a:r>
            <a:endParaRPr dirty="0"/>
          </a:p>
          <a:p>
            <a:pPr marL="0" marR="0" lvl="0" indent="0" algn="l"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Appendix</a:t>
            </a:r>
            <a:endParaRPr dirty="0"/>
          </a:p>
          <a:p>
            <a:pPr marL="230186" marR="0" lvl="0" indent="-230186" algn="l"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48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640"/>
              </a:spcBef>
              <a:spcAft>
                <a:spcPts val="0"/>
              </a:spcAft>
              <a:buClr>
                <a:schemeClr val="dk1"/>
              </a:buClr>
              <a:buSzPts val="800"/>
              <a:buFont typeface="Arial"/>
              <a:buNone/>
            </a:pPr>
            <a:endParaRPr sz="3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800"/>
              <a:buFont typeface="Arial"/>
              <a:buNone/>
            </a:pPr>
            <a:endParaRPr sz="3200" b="0" i="1" u="none" strike="noStrike" cap="none" dirty="0">
              <a:solidFill>
                <a:srgbClr val="FF0000"/>
              </a:solidFill>
              <a:latin typeface="Calibri"/>
              <a:ea typeface="Calibri"/>
              <a:cs typeface="Calibri"/>
              <a:sym typeface="Calibri"/>
            </a:endParaRPr>
          </a:p>
          <a:p>
            <a:pPr marL="230186" marR="0" lvl="0" indent="-230186"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p:txBody>
      </p:sp>
      <p:sp>
        <p:nvSpPr>
          <p:cNvPr id="143" name="Google Shape;143;p18"/>
          <p:cNvSpPr txBox="1">
            <a:spLocks noGrp="1"/>
          </p:cNvSpPr>
          <p:nvPr>
            <p:ph type="title"/>
          </p:nvPr>
        </p:nvSpPr>
        <p:spPr>
          <a:xfrm>
            <a:off x="0" y="0"/>
            <a:ext cx="91440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US" sz="2800" b="0" i="0" u="none" strike="noStrike" cap="none">
                <a:solidFill>
                  <a:srgbClr val="333333"/>
                </a:solidFill>
                <a:latin typeface="Calibri"/>
                <a:ea typeface="Calibri"/>
                <a:cs typeface="Calibri"/>
                <a:sym typeface="Calibri"/>
              </a:rPr>
              <a:t>Agenda</a:t>
            </a:r>
            <a:endParaRPr/>
          </a:p>
        </p:txBody>
      </p:sp>
      <p:sp>
        <p:nvSpPr>
          <p:cNvPr id="144" name="Google Shape;144;p18"/>
          <p:cNvSpPr txBox="1">
            <a:spLocks noGrp="1"/>
          </p:cNvSpPr>
          <p:nvPr>
            <p:ph type="sldNum" idx="12"/>
          </p:nvPr>
        </p:nvSpPr>
        <p:spPr>
          <a:xfrm>
            <a:off x="7010400" y="6553200"/>
            <a:ext cx="21336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Arial"/>
              <a:buNone/>
            </a:pPr>
            <a:fld id="{00000000-1234-1234-1234-123412341234}" type="slidenum">
              <a:rPr lang="en-US" sz="1200" b="0" i="0" u="none" strike="noStrike" cap="none">
                <a:solidFill>
                  <a:srgbClr val="888888"/>
                </a:solidFill>
                <a:latin typeface="Arial"/>
                <a:ea typeface="Arial"/>
                <a:cs typeface="Arial"/>
                <a:sym typeface="Arial"/>
              </a:rPr>
              <a:t>15</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p:nvPr/>
        </p:nvSpPr>
        <p:spPr>
          <a:xfrm>
            <a:off x="160421" y="1415716"/>
            <a:ext cx="8807116" cy="4772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FF0000"/>
              </a:buClr>
              <a:buSzPts val="450"/>
              <a:buFont typeface="Calibri"/>
              <a:buNone/>
            </a:pPr>
            <a:r>
              <a:rPr lang="en-US" sz="1800" b="0" i="0" u="none" strike="noStrike" cap="none" dirty="0">
                <a:solidFill>
                  <a:srgbClr val="FF0000"/>
                </a:solidFill>
                <a:latin typeface="Calibri"/>
                <a:ea typeface="Calibri"/>
                <a:cs typeface="Calibri"/>
                <a:sym typeface="Calibri"/>
              </a:rPr>
              <a:t>Based on our students’ performance in </a:t>
            </a:r>
            <a:r>
              <a:rPr lang="en-US" sz="1800" b="0" i="0" u="none" strike="noStrike" cap="none" dirty="0" smtClean="0">
                <a:solidFill>
                  <a:srgbClr val="FF0000"/>
                </a:solidFill>
                <a:latin typeface="Calibri"/>
                <a:ea typeface="Calibri"/>
                <a:cs typeface="Calibri"/>
                <a:sym typeface="Calibri"/>
              </a:rPr>
              <a:t>201</a:t>
            </a:r>
            <a:r>
              <a:rPr lang="en-US" sz="1800" dirty="0" smtClean="0">
                <a:solidFill>
                  <a:srgbClr val="FF0000"/>
                </a:solidFill>
                <a:latin typeface="Calibri"/>
                <a:ea typeface="Calibri"/>
                <a:cs typeface="Calibri"/>
                <a:sym typeface="Calibri"/>
              </a:rPr>
              <a:t>8</a:t>
            </a:r>
            <a:r>
              <a:rPr lang="en-US" sz="1800" b="0" i="0" u="none" strike="noStrike" cap="none" dirty="0" smtClean="0">
                <a:solidFill>
                  <a:srgbClr val="FF0000"/>
                </a:solidFill>
                <a:latin typeface="Calibri"/>
                <a:ea typeface="Calibri"/>
                <a:cs typeface="Calibri"/>
                <a:sym typeface="Calibri"/>
              </a:rPr>
              <a:t>-201</a:t>
            </a:r>
            <a:r>
              <a:rPr lang="en-US" sz="1800" dirty="0">
                <a:solidFill>
                  <a:srgbClr val="FF0000"/>
                </a:solidFill>
                <a:latin typeface="Calibri"/>
                <a:ea typeface="Calibri"/>
                <a:cs typeface="Calibri"/>
                <a:sym typeface="Calibri"/>
              </a:rPr>
              <a:t>9</a:t>
            </a:r>
            <a:r>
              <a:rPr lang="en-US" sz="1800" b="0" i="0" u="none" strike="noStrike" cap="none" dirty="0" smtClean="0">
                <a:solidFill>
                  <a:srgbClr val="FF0000"/>
                </a:solidFill>
                <a:latin typeface="Calibri"/>
                <a:ea typeface="Calibri"/>
                <a:cs typeface="Calibri"/>
                <a:sym typeface="Calibri"/>
              </a:rPr>
              <a:t>, </a:t>
            </a:r>
            <a:r>
              <a:rPr lang="en-US" sz="1800" b="0" i="0" u="none" strike="noStrike" cap="none" dirty="0">
                <a:solidFill>
                  <a:srgbClr val="FF0000"/>
                </a:solidFill>
                <a:latin typeface="Calibri"/>
                <a:ea typeface="Calibri"/>
                <a:cs typeface="Calibri"/>
                <a:sym typeface="Calibri"/>
              </a:rPr>
              <a:t>Pelican Academy is focused on the following priorities this year and next:</a:t>
            </a:r>
            <a:endParaRPr dirty="0"/>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0000"/>
              </a:solidFill>
              <a:latin typeface="Calibri"/>
              <a:ea typeface="Calibri"/>
              <a:cs typeface="Calibri"/>
              <a:sym typeface="Calibri"/>
            </a:endParaRPr>
          </a:p>
          <a:p>
            <a:pPr marL="444500" marR="0" lvl="0" indent="-342900" algn="l" rtl="0">
              <a:lnSpc>
                <a:spcPct val="100000"/>
              </a:lnSpc>
              <a:spcBef>
                <a:spcPts val="0"/>
              </a:spcBef>
              <a:spcAft>
                <a:spcPts val="0"/>
              </a:spcAft>
              <a:buClr>
                <a:srgbClr val="FF0000"/>
              </a:buClr>
              <a:buSzPts val="1800"/>
              <a:buFont typeface="Arial"/>
              <a:buChar char="•"/>
            </a:pPr>
            <a:r>
              <a:rPr lang="en-US" sz="1800" b="0" i="0" u="none" strike="noStrike" cap="none" dirty="0">
                <a:solidFill>
                  <a:srgbClr val="FF0000"/>
                </a:solidFill>
                <a:latin typeface="Calibri"/>
                <a:ea typeface="Calibri"/>
                <a:cs typeface="Calibri"/>
                <a:sym typeface="Calibri"/>
              </a:rPr>
              <a:t>ensuring that 75 percent of students who begin the year behind grade level end the school year on or above grade level; </a:t>
            </a:r>
            <a:endParaRPr dirty="0"/>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FF0000"/>
              </a:solidFill>
              <a:latin typeface="Calibri"/>
              <a:ea typeface="Calibri"/>
              <a:cs typeface="Calibri"/>
              <a:sym typeface="Calibri"/>
            </a:endParaRPr>
          </a:p>
          <a:p>
            <a:pPr marL="444500" marR="0" lvl="0" indent="-342900" algn="l" rtl="0">
              <a:lnSpc>
                <a:spcPct val="100000"/>
              </a:lnSpc>
              <a:spcBef>
                <a:spcPts val="0"/>
              </a:spcBef>
              <a:spcAft>
                <a:spcPts val="0"/>
              </a:spcAft>
              <a:buClr>
                <a:srgbClr val="FF0000"/>
              </a:buClr>
              <a:buSzPts val="1800"/>
              <a:buFont typeface="Arial"/>
              <a:buChar char="•"/>
            </a:pPr>
            <a:r>
              <a:rPr lang="en-US" sz="1800" b="0" i="0" u="none" strike="noStrike" cap="none" dirty="0">
                <a:solidFill>
                  <a:srgbClr val="FF0000"/>
                </a:solidFill>
                <a:latin typeface="Calibri"/>
                <a:ea typeface="Calibri"/>
                <a:cs typeface="Calibri"/>
                <a:sym typeface="Calibri"/>
              </a:rPr>
              <a:t>providing better support to 9</a:t>
            </a:r>
            <a:r>
              <a:rPr lang="en-US" sz="1800" b="0" i="0" u="none" strike="noStrike" cap="none" baseline="30000" dirty="0">
                <a:solidFill>
                  <a:srgbClr val="FF0000"/>
                </a:solidFill>
                <a:latin typeface="Calibri"/>
                <a:ea typeface="Calibri"/>
                <a:cs typeface="Calibri"/>
                <a:sym typeface="Calibri"/>
              </a:rPr>
              <a:t>th</a:t>
            </a:r>
            <a:r>
              <a:rPr lang="en-US" sz="1800" b="0" i="0" u="none" strike="noStrike" cap="none" dirty="0">
                <a:solidFill>
                  <a:srgbClr val="FF0000"/>
                </a:solidFill>
                <a:latin typeface="Calibri"/>
                <a:ea typeface="Calibri"/>
                <a:cs typeface="Calibri"/>
                <a:sym typeface="Calibri"/>
              </a:rPr>
              <a:t> grade students in making the difficult transition into high school; </a:t>
            </a:r>
            <a:endParaRPr dirty="0"/>
          </a:p>
          <a:p>
            <a:pPr marL="444500" marR="0" lvl="0" indent="-342900" algn="l" rtl="0">
              <a:lnSpc>
                <a:spcPct val="100000"/>
              </a:lnSpc>
              <a:spcBef>
                <a:spcPts val="0"/>
              </a:spcBef>
              <a:spcAft>
                <a:spcPts val="0"/>
              </a:spcAft>
              <a:buClr>
                <a:srgbClr val="FF0000"/>
              </a:buClr>
              <a:buSzPts val="900"/>
              <a:buFont typeface="Arial"/>
              <a:buNone/>
            </a:pPr>
            <a:endParaRPr sz="900" b="0" i="0" u="none" strike="noStrike" cap="none" dirty="0">
              <a:solidFill>
                <a:srgbClr val="FF0000"/>
              </a:solidFill>
              <a:latin typeface="Calibri"/>
              <a:ea typeface="Calibri"/>
              <a:cs typeface="Calibri"/>
              <a:sym typeface="Calibri"/>
            </a:endParaRPr>
          </a:p>
          <a:p>
            <a:pPr marL="444500" marR="0" lvl="0" indent="-342900" algn="l" rtl="0">
              <a:lnSpc>
                <a:spcPct val="100000"/>
              </a:lnSpc>
              <a:spcBef>
                <a:spcPts val="0"/>
              </a:spcBef>
              <a:spcAft>
                <a:spcPts val="0"/>
              </a:spcAft>
              <a:buClr>
                <a:srgbClr val="FF0000"/>
              </a:buClr>
              <a:buSzPts val="1800"/>
              <a:buFont typeface="Arial"/>
              <a:buChar char="•"/>
            </a:pPr>
            <a:r>
              <a:rPr lang="en-US" sz="1800" b="0" i="0" u="none" strike="noStrike" cap="none" dirty="0">
                <a:solidFill>
                  <a:srgbClr val="FF0000"/>
                </a:solidFill>
                <a:latin typeface="Calibri"/>
                <a:ea typeface="Calibri"/>
                <a:cs typeface="Calibri"/>
                <a:sym typeface="Calibri"/>
              </a:rPr>
              <a:t>increasing access to Jump Start pathways, Advanced Placement classes, and dual enrollment courses to all high school students, especially those at risk of dropping out; </a:t>
            </a:r>
            <a:endParaRPr dirty="0"/>
          </a:p>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FF0000"/>
              </a:solidFill>
              <a:latin typeface="Calibri"/>
              <a:ea typeface="Calibri"/>
              <a:cs typeface="Calibri"/>
              <a:sym typeface="Calibri"/>
            </a:endParaRPr>
          </a:p>
          <a:p>
            <a:pPr marL="444500" marR="0" lvl="0" indent="-342900" algn="l" rtl="0">
              <a:lnSpc>
                <a:spcPct val="100000"/>
              </a:lnSpc>
              <a:spcBef>
                <a:spcPts val="0"/>
              </a:spcBef>
              <a:spcAft>
                <a:spcPts val="0"/>
              </a:spcAft>
              <a:buClr>
                <a:srgbClr val="FF0000"/>
              </a:buClr>
              <a:buSzPts val="1800"/>
              <a:buFont typeface="Arial"/>
              <a:buChar char="•"/>
            </a:pPr>
            <a:r>
              <a:rPr lang="en-US" sz="1800" b="0" i="0" u="none" strike="noStrike" cap="none" dirty="0">
                <a:solidFill>
                  <a:srgbClr val="FF0000"/>
                </a:solidFill>
                <a:latin typeface="Calibri"/>
                <a:ea typeface="Calibri"/>
                <a:cs typeface="Calibri"/>
                <a:sym typeface="Calibri"/>
              </a:rPr>
              <a:t>providing families with the tools they need to support student learning at home through our new Parent Center. </a:t>
            </a:r>
            <a:endParaRPr dirty="0"/>
          </a:p>
        </p:txBody>
      </p:sp>
      <p:sp>
        <p:nvSpPr>
          <p:cNvPr id="150" name="Google Shape;150;p19"/>
          <p:cNvSpPr txBox="1"/>
          <p:nvPr/>
        </p:nvSpPr>
        <p:spPr>
          <a:xfrm>
            <a:off x="0" y="304800"/>
            <a:ext cx="91440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chemeClr val="dk1"/>
              </a:buClr>
              <a:buSzPts val="700"/>
              <a:buFont typeface="Calibri"/>
              <a:buNone/>
            </a:pPr>
            <a:r>
              <a:rPr lang="en-US" sz="2800" b="0" i="0" u="none" strike="noStrike" cap="none" dirty="0" smtClean="0">
                <a:solidFill>
                  <a:schemeClr val="dk1"/>
                </a:solidFill>
                <a:latin typeface="Calibri"/>
                <a:ea typeface="Calibri"/>
                <a:cs typeface="Calibri"/>
                <a:sym typeface="Calibri"/>
              </a:rPr>
              <a:t>2019-2020 </a:t>
            </a:r>
            <a:r>
              <a:rPr lang="en-US" sz="2800" b="0" i="0" u="none" strike="noStrike" cap="none" dirty="0">
                <a:solidFill>
                  <a:schemeClr val="dk1"/>
                </a:solidFill>
                <a:latin typeface="Calibri"/>
                <a:ea typeface="Calibri"/>
                <a:cs typeface="Calibri"/>
                <a:sym typeface="Calibri"/>
              </a:rPr>
              <a:t>Pelican Goals and Priorities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p:nvPr/>
        </p:nvSpPr>
        <p:spPr>
          <a:xfrm>
            <a:off x="0" y="3195617"/>
            <a:ext cx="9144000" cy="609600"/>
          </a:xfrm>
          <a:prstGeom prst="rect">
            <a:avLst/>
          </a:prstGeom>
          <a:solidFill>
            <a:srgbClr val="B6DDE7"/>
          </a:solidFill>
          <a:ln>
            <a:noFill/>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1" i="0" u="none" strike="noStrike" cap="none">
              <a:solidFill>
                <a:srgbClr val="FFFFFF"/>
              </a:solidFill>
              <a:latin typeface="Calibri"/>
              <a:ea typeface="Calibri"/>
              <a:cs typeface="Calibri"/>
              <a:sym typeface="Calibri"/>
            </a:endParaRPr>
          </a:p>
        </p:txBody>
      </p:sp>
      <p:sp>
        <p:nvSpPr>
          <p:cNvPr id="157" name="Google Shape;157;p20"/>
          <p:cNvSpPr txBox="1">
            <a:spLocks noGrp="1"/>
          </p:cNvSpPr>
          <p:nvPr>
            <p:ph type="body" idx="1"/>
          </p:nvPr>
        </p:nvSpPr>
        <p:spPr>
          <a:xfrm>
            <a:off x="533400" y="1714099"/>
            <a:ext cx="8229600" cy="40539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Looking Back at </a:t>
            </a:r>
            <a:r>
              <a:rPr lang="en-US" sz="2400" b="0" i="0" u="none" strike="noStrike" cap="none" dirty="0" smtClean="0">
                <a:solidFill>
                  <a:schemeClr val="dk1"/>
                </a:solidFill>
                <a:latin typeface="Calibri"/>
                <a:ea typeface="Calibri"/>
                <a:cs typeface="Calibri"/>
                <a:sym typeface="Calibri"/>
              </a:rPr>
              <a:t>2018-2019</a:t>
            </a:r>
            <a:endParaRPr dirty="0"/>
          </a:p>
          <a:p>
            <a:pPr marL="0" marR="0" lvl="0" indent="0" algn="l" rtl="0">
              <a:lnSpc>
                <a:spcPct val="100000"/>
              </a:lnSpc>
              <a:spcBef>
                <a:spcPts val="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0"/>
              </a:spcBef>
              <a:spcAft>
                <a:spcPts val="0"/>
              </a:spcAft>
              <a:buClr>
                <a:schemeClr val="dk1"/>
              </a:buClr>
              <a:buSzPts val="2400"/>
              <a:buFont typeface="Arial"/>
              <a:buChar char="•"/>
            </a:pPr>
            <a:r>
              <a:rPr lang="en-US" sz="2400" b="0" i="0" u="none" strike="noStrike" cap="none" dirty="0" smtClean="0">
                <a:solidFill>
                  <a:schemeClr val="dk1"/>
                </a:solidFill>
                <a:latin typeface="Calibri"/>
                <a:ea typeface="Calibri"/>
                <a:cs typeface="Calibri"/>
                <a:sym typeface="Calibri"/>
              </a:rPr>
              <a:t>2019-2020 </a:t>
            </a:r>
            <a:r>
              <a:rPr lang="en-US" sz="2400" b="0" i="0" u="none" strike="noStrike" cap="none" dirty="0">
                <a:solidFill>
                  <a:schemeClr val="dk1"/>
                </a:solidFill>
                <a:latin typeface="Calibri"/>
                <a:ea typeface="Calibri"/>
                <a:cs typeface="Calibri"/>
                <a:sym typeface="Calibri"/>
              </a:rPr>
              <a:t>Priorities</a:t>
            </a:r>
            <a:endParaRPr dirty="0"/>
          </a:p>
          <a:p>
            <a:pPr marL="230186" marR="0" lvl="0" indent="-230186" algn="l" rtl="0">
              <a:lnSpc>
                <a:spcPct val="100000"/>
              </a:lnSpc>
              <a:spcBef>
                <a:spcPts val="48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48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Supporting Student Learning at Home</a:t>
            </a:r>
            <a:endParaRPr dirty="0"/>
          </a:p>
          <a:p>
            <a:pPr marL="0" marR="0" lvl="0" indent="0" algn="l" rtl="0">
              <a:lnSpc>
                <a:spcPct val="100000"/>
              </a:lnSpc>
              <a:spcBef>
                <a:spcPts val="480"/>
              </a:spcBef>
              <a:spcAft>
                <a:spcPts val="0"/>
              </a:spcAft>
              <a:buClr>
                <a:schemeClr val="dk1"/>
              </a:buClr>
              <a:buSzPts val="2400"/>
              <a:buFont typeface="Arial"/>
              <a:buNone/>
            </a:pPr>
            <a:endParaRPr sz="2400" b="1"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Appendix</a:t>
            </a:r>
            <a:endParaRPr dirty="0"/>
          </a:p>
          <a:p>
            <a:pPr marL="230186" marR="0" lvl="0" indent="-230186" algn="l"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48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640"/>
              </a:spcBef>
              <a:spcAft>
                <a:spcPts val="0"/>
              </a:spcAft>
              <a:buClr>
                <a:schemeClr val="dk1"/>
              </a:buClr>
              <a:buSzPts val="800"/>
              <a:buFont typeface="Arial"/>
              <a:buNone/>
            </a:pPr>
            <a:endParaRPr sz="3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800"/>
              <a:buFont typeface="Arial"/>
              <a:buNone/>
            </a:pPr>
            <a:endParaRPr sz="3200" b="0" i="1" u="none" strike="noStrike" cap="none" dirty="0">
              <a:solidFill>
                <a:srgbClr val="FF0000"/>
              </a:solidFill>
              <a:latin typeface="Calibri"/>
              <a:ea typeface="Calibri"/>
              <a:cs typeface="Calibri"/>
              <a:sym typeface="Calibri"/>
            </a:endParaRPr>
          </a:p>
          <a:p>
            <a:pPr marL="230186" marR="0" lvl="0" indent="-230186"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p:txBody>
      </p:sp>
      <p:sp>
        <p:nvSpPr>
          <p:cNvPr id="158" name="Google Shape;158;p20"/>
          <p:cNvSpPr txBox="1">
            <a:spLocks noGrp="1"/>
          </p:cNvSpPr>
          <p:nvPr>
            <p:ph type="title"/>
          </p:nvPr>
        </p:nvSpPr>
        <p:spPr>
          <a:xfrm>
            <a:off x="0" y="0"/>
            <a:ext cx="91440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US" sz="2800" b="0" i="0" u="none" strike="noStrike" cap="none">
                <a:solidFill>
                  <a:srgbClr val="333333"/>
                </a:solidFill>
                <a:latin typeface="Calibri"/>
                <a:ea typeface="Calibri"/>
                <a:cs typeface="Calibri"/>
                <a:sym typeface="Calibri"/>
              </a:rPr>
              <a:t>Agenda</a:t>
            </a:r>
            <a:endParaRPr/>
          </a:p>
        </p:txBody>
      </p:sp>
      <p:sp>
        <p:nvSpPr>
          <p:cNvPr id="159" name="Google Shape;159;p20"/>
          <p:cNvSpPr txBox="1">
            <a:spLocks noGrp="1"/>
          </p:cNvSpPr>
          <p:nvPr>
            <p:ph type="sldNum" idx="12"/>
          </p:nvPr>
        </p:nvSpPr>
        <p:spPr>
          <a:xfrm>
            <a:off x="7010400" y="6553200"/>
            <a:ext cx="21336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Arial"/>
              <a:buNone/>
            </a:pPr>
            <a:fld id="{00000000-1234-1234-1234-123412341234}" type="slidenum">
              <a:rPr lang="en-US" sz="1200" b="0" i="0" u="none" strike="noStrike" cap="none">
                <a:solidFill>
                  <a:srgbClr val="888888"/>
                </a:solidFill>
                <a:latin typeface="Arial"/>
                <a:ea typeface="Arial"/>
                <a:cs typeface="Arial"/>
                <a:sym typeface="Arial"/>
              </a:rPr>
              <a:t>17</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a:spLocks noGrp="1"/>
          </p:cNvSpPr>
          <p:nvPr>
            <p:ph type="body" idx="1"/>
          </p:nvPr>
        </p:nvSpPr>
        <p:spPr>
          <a:xfrm>
            <a:off x="254399" y="1402700"/>
            <a:ext cx="8761263" cy="46482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50"/>
              <a:buFont typeface="Arial"/>
              <a:buNone/>
            </a:pPr>
            <a:endParaRPr sz="600" b="0" i="0" u="none" strike="noStrike" cap="none">
              <a:solidFill>
                <a:srgbClr val="FF0000"/>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450"/>
              <a:buFont typeface="Arial"/>
              <a:buNone/>
            </a:pPr>
            <a:r>
              <a:rPr lang="en-US" sz="1800" b="0" i="0" u="none" strike="noStrike" cap="none">
                <a:solidFill>
                  <a:srgbClr val="FF0000"/>
                </a:solidFill>
                <a:latin typeface="Calibri"/>
                <a:ea typeface="Calibri"/>
                <a:cs typeface="Calibri"/>
                <a:sym typeface="Calibri"/>
              </a:rPr>
              <a:t>Pelican Academy is committed to providing families with meaningful, two-way communication opportunities with teachers, school counselors, and Principal Struthers throughout the year. </a:t>
            </a:r>
            <a:endParaRPr/>
          </a:p>
          <a:p>
            <a:pPr marL="0" marR="0" lvl="0" indent="0" algn="l" rtl="0">
              <a:lnSpc>
                <a:spcPct val="100000"/>
              </a:lnSpc>
              <a:spcBef>
                <a:spcPts val="360"/>
              </a:spcBef>
              <a:spcAft>
                <a:spcPts val="0"/>
              </a:spcAft>
              <a:buClr>
                <a:schemeClr val="dk1"/>
              </a:buClr>
              <a:buSzPts val="275"/>
              <a:buFont typeface="Arial"/>
              <a:buNone/>
            </a:pPr>
            <a:endParaRPr sz="1100" b="0" i="0" u="none" strike="noStrike" cap="none">
              <a:solidFill>
                <a:srgbClr val="FF0000"/>
              </a:solidFill>
              <a:latin typeface="Calibri"/>
              <a:ea typeface="Calibri"/>
              <a:cs typeface="Calibri"/>
              <a:sym typeface="Calibri"/>
            </a:endParaRPr>
          </a:p>
          <a:p>
            <a:pPr marL="457200" marR="0" lvl="0" indent="-342900" algn="l" rtl="0">
              <a:lnSpc>
                <a:spcPct val="100000"/>
              </a:lnSpc>
              <a:spcBef>
                <a:spcPts val="360"/>
              </a:spcBef>
              <a:spcAft>
                <a:spcPts val="0"/>
              </a:spcAft>
              <a:buClr>
                <a:srgbClr val="FF0000"/>
              </a:buClr>
              <a:buSzPts val="1800"/>
              <a:buFont typeface="Arial"/>
              <a:buChar char="•"/>
            </a:pPr>
            <a:r>
              <a:rPr lang="en-US" sz="1800" b="0" i="0" u="none" strike="noStrike" cap="none">
                <a:solidFill>
                  <a:srgbClr val="FF0000"/>
                </a:solidFill>
                <a:latin typeface="Calibri"/>
                <a:ea typeface="Calibri"/>
                <a:cs typeface="Calibri"/>
                <a:sym typeface="Calibri"/>
              </a:rPr>
              <a:t>Use the Remind app to contact teachers or counselors with questions about your child’s progress and learning needs or to inquire about school events.  </a:t>
            </a:r>
            <a:endParaRPr/>
          </a:p>
          <a:p>
            <a:pPr marL="0" marR="0" lvl="0" indent="0" algn="l" rtl="0">
              <a:lnSpc>
                <a:spcPct val="100000"/>
              </a:lnSpc>
              <a:spcBef>
                <a:spcPts val="360"/>
              </a:spcBef>
              <a:spcAft>
                <a:spcPts val="0"/>
              </a:spcAft>
              <a:buClr>
                <a:schemeClr val="dk1"/>
              </a:buClr>
              <a:buSzPts val="450"/>
              <a:buFont typeface="Arial"/>
              <a:buNone/>
            </a:pPr>
            <a:endParaRPr sz="1800" b="0" i="0" u="none" strike="noStrike" cap="none">
              <a:solidFill>
                <a:srgbClr val="FF0000"/>
              </a:solidFill>
              <a:latin typeface="Calibri"/>
              <a:ea typeface="Calibri"/>
              <a:cs typeface="Calibri"/>
              <a:sym typeface="Calibri"/>
            </a:endParaRPr>
          </a:p>
          <a:p>
            <a:pPr marL="457200" marR="0" lvl="0" indent="-342900" algn="l" rtl="0">
              <a:lnSpc>
                <a:spcPct val="100000"/>
              </a:lnSpc>
              <a:spcBef>
                <a:spcPts val="360"/>
              </a:spcBef>
              <a:spcAft>
                <a:spcPts val="0"/>
              </a:spcAft>
              <a:buClr>
                <a:srgbClr val="FF0000"/>
              </a:buClr>
              <a:buSzPts val="1800"/>
              <a:buFont typeface="Arial"/>
              <a:buChar char="•"/>
            </a:pPr>
            <a:r>
              <a:rPr lang="en-US" sz="1800" b="0" i="0" u="none" strike="noStrike" cap="none">
                <a:solidFill>
                  <a:srgbClr val="FF0000"/>
                </a:solidFill>
                <a:latin typeface="Calibri"/>
                <a:ea typeface="Calibri"/>
                <a:cs typeface="Calibri"/>
                <a:sym typeface="Calibri"/>
              </a:rPr>
              <a:t>Email Principal Struthers at </a:t>
            </a:r>
            <a:r>
              <a:rPr lang="en-US" sz="1800" b="0" i="0" u="sng" strike="noStrike" cap="none">
                <a:solidFill>
                  <a:schemeClr val="hlink"/>
                </a:solidFill>
                <a:latin typeface="Calibri"/>
                <a:ea typeface="Calibri"/>
                <a:cs typeface="Calibri"/>
                <a:sym typeface="Calibri"/>
                <a:hlinkClick r:id="rId3"/>
              </a:rPr>
              <a:t>sarah.struthers@pelicanacademy.la.org</a:t>
            </a:r>
            <a:r>
              <a:rPr lang="en-US" sz="1800" b="0" i="0" u="none" strike="noStrike" cap="none">
                <a:solidFill>
                  <a:srgbClr val="FF0000"/>
                </a:solidFill>
                <a:latin typeface="Calibri"/>
                <a:ea typeface="Calibri"/>
                <a:cs typeface="Calibri"/>
                <a:sym typeface="Calibri"/>
              </a:rPr>
              <a:t> with additional questions or concerns that cannot be addressed by your child’s teacher or counselor.</a:t>
            </a:r>
            <a:endParaRPr/>
          </a:p>
          <a:p>
            <a:pPr marL="0" marR="0" lvl="0" indent="0" algn="l" rtl="0">
              <a:lnSpc>
                <a:spcPct val="100000"/>
              </a:lnSpc>
              <a:spcBef>
                <a:spcPts val="360"/>
              </a:spcBef>
              <a:spcAft>
                <a:spcPts val="0"/>
              </a:spcAft>
              <a:buClr>
                <a:schemeClr val="dk1"/>
              </a:buClr>
              <a:buSzPts val="450"/>
              <a:buFont typeface="Arial"/>
              <a:buNone/>
            </a:pPr>
            <a:endParaRPr sz="1800" b="0" i="0" u="none" strike="noStrike" cap="none">
              <a:solidFill>
                <a:srgbClr val="FF0000"/>
              </a:solidFill>
              <a:latin typeface="Calibri"/>
              <a:ea typeface="Calibri"/>
              <a:cs typeface="Calibri"/>
              <a:sym typeface="Calibri"/>
            </a:endParaRPr>
          </a:p>
          <a:p>
            <a:pPr marL="457200" marR="0" lvl="0" indent="-342900" algn="l" rtl="0">
              <a:lnSpc>
                <a:spcPct val="100000"/>
              </a:lnSpc>
              <a:spcBef>
                <a:spcPts val="360"/>
              </a:spcBef>
              <a:spcAft>
                <a:spcPts val="0"/>
              </a:spcAft>
              <a:buClr>
                <a:srgbClr val="FF0000"/>
              </a:buClr>
              <a:buSzPts val="1800"/>
              <a:buFont typeface="Arial"/>
              <a:buChar char="•"/>
            </a:pPr>
            <a:r>
              <a:rPr lang="en-US" sz="1800" b="0" i="0" u="none" strike="noStrike" cap="none">
                <a:solidFill>
                  <a:srgbClr val="FF0000"/>
                </a:solidFill>
                <a:latin typeface="Calibri"/>
                <a:ea typeface="Calibri"/>
                <a:cs typeface="Calibri"/>
                <a:sym typeface="Calibri"/>
              </a:rPr>
              <a:t>Visit our Parent Center between the hours of 7:00 a.m. and 5:30 p.m. or attend one of our upcoming parent workshops to learn more about how you can support student learning at home.</a:t>
            </a:r>
            <a:endParaRPr/>
          </a:p>
        </p:txBody>
      </p:sp>
      <p:sp>
        <p:nvSpPr>
          <p:cNvPr id="166" name="Google Shape;166;p21"/>
          <p:cNvSpPr txBox="1">
            <a:spLocks noGrp="1"/>
          </p:cNvSpPr>
          <p:nvPr>
            <p:ph type="title"/>
          </p:nvPr>
        </p:nvSpPr>
        <p:spPr>
          <a:xfrm>
            <a:off x="0" y="0"/>
            <a:ext cx="91440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US" sz="2800" b="0" i="0" u="none" strike="noStrike" cap="none">
                <a:solidFill>
                  <a:srgbClr val="333333"/>
                </a:solidFill>
                <a:latin typeface="Calibri"/>
                <a:ea typeface="Calibri"/>
                <a:cs typeface="Calibri"/>
                <a:sym typeface="Calibri"/>
              </a:rPr>
              <a:t>School and Family Engagement</a:t>
            </a:r>
            <a:endParaRPr/>
          </a:p>
        </p:txBody>
      </p:sp>
      <p:sp>
        <p:nvSpPr>
          <p:cNvPr id="167" name="Google Shape;167;p21"/>
          <p:cNvSpPr txBox="1">
            <a:spLocks noGrp="1"/>
          </p:cNvSpPr>
          <p:nvPr>
            <p:ph type="sldNum" idx="12"/>
          </p:nvPr>
        </p:nvSpPr>
        <p:spPr>
          <a:xfrm>
            <a:off x="7010400" y="6553200"/>
            <a:ext cx="2133599" cy="342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Arial"/>
              <a:buNone/>
            </a:pPr>
            <a:fld id="{00000000-1234-1234-1234-123412341234}" type="slidenum">
              <a:rPr lang="en-US" sz="1200" b="0" i="0" u="none" strike="noStrike" cap="none">
                <a:solidFill>
                  <a:srgbClr val="888888"/>
                </a:solidFill>
                <a:latin typeface="Arial"/>
                <a:ea typeface="Arial"/>
                <a:cs typeface="Arial"/>
                <a:sym typeface="Arial"/>
              </a:rPr>
              <a:t>18</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p:nvPr/>
        </p:nvSpPr>
        <p:spPr>
          <a:xfrm>
            <a:off x="0" y="258348"/>
            <a:ext cx="9144000" cy="749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00"/>
              <a:buFont typeface="Calibri"/>
              <a:buNone/>
            </a:pPr>
            <a:r>
              <a:rPr lang="en-US" sz="2800" b="0" i="0" u="none" strike="noStrike" cap="none" dirty="0">
                <a:solidFill>
                  <a:schemeClr val="dk1"/>
                </a:solidFill>
                <a:latin typeface="Calibri"/>
                <a:ea typeface="Calibri"/>
                <a:cs typeface="Calibri"/>
                <a:sym typeface="Calibri"/>
              </a:rPr>
              <a:t>How Can You Support Learning at Home for </a:t>
            </a:r>
            <a:endParaRPr sz="28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r>
              <a:rPr lang="en-US" sz="2800" dirty="0" smtClean="0">
                <a:solidFill>
                  <a:schemeClr val="dk1"/>
                </a:solidFill>
                <a:latin typeface="Calibri"/>
                <a:ea typeface="Calibri"/>
                <a:cs typeface="Calibri"/>
                <a:sym typeface="Calibri"/>
              </a:rPr>
              <a:t>PK-K </a:t>
            </a:r>
            <a:r>
              <a:rPr lang="en-US" sz="2800" b="0" i="0" u="none" strike="noStrike" cap="none" dirty="0">
                <a:solidFill>
                  <a:schemeClr val="dk1"/>
                </a:solidFill>
                <a:latin typeface="Calibri"/>
                <a:ea typeface="Calibri"/>
                <a:cs typeface="Calibri"/>
                <a:sym typeface="Calibri"/>
              </a:rPr>
              <a:t>Students?</a:t>
            </a:r>
            <a:endParaRPr dirty="0"/>
          </a:p>
        </p:txBody>
      </p:sp>
      <p:sp>
        <p:nvSpPr>
          <p:cNvPr id="173" name="Google Shape;173;p22"/>
          <p:cNvSpPr txBox="1"/>
          <p:nvPr/>
        </p:nvSpPr>
        <p:spPr>
          <a:xfrm>
            <a:off x="229525" y="1543275"/>
            <a:ext cx="2975100" cy="444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60"/>
              </a:spcBef>
              <a:spcAft>
                <a:spcPts val="0"/>
              </a:spcAft>
              <a:buClr>
                <a:schemeClr val="dk1"/>
              </a:buClr>
              <a:buSzPts val="1100"/>
              <a:buFont typeface="Arial"/>
              <a:buNone/>
            </a:pPr>
            <a:r>
              <a:rPr lang="en-US" sz="1800">
                <a:solidFill>
                  <a:schemeClr val="dk1"/>
                </a:solidFill>
                <a:latin typeface="Calibri"/>
                <a:ea typeface="Calibri"/>
                <a:cs typeface="Calibri"/>
                <a:sym typeface="Calibri"/>
              </a:rPr>
              <a:t>At home, you can play an important role in setting high expectations for learning and supporting your child.</a:t>
            </a:r>
            <a:endParaRPr sz="18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100"/>
              <a:buFont typeface="Arial"/>
              <a:buNone/>
            </a:pPr>
            <a:endParaRPr sz="6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100"/>
              <a:buFont typeface="Arial"/>
              <a:buNone/>
            </a:pPr>
            <a:r>
              <a:rPr lang="en-US" sz="1800">
                <a:solidFill>
                  <a:schemeClr val="dk1"/>
                </a:solidFill>
                <a:latin typeface="Calibri"/>
                <a:ea typeface="Calibri"/>
                <a:cs typeface="Calibri"/>
                <a:sym typeface="Calibri"/>
              </a:rPr>
              <a:t>Building this understanding of what your child knows and should be able to do begins with meaningful conversations with your child and your child’s teacher. </a:t>
            </a:r>
            <a:endParaRPr sz="18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100"/>
              <a:buFont typeface="Arial"/>
              <a:buNone/>
            </a:pPr>
            <a:endParaRPr sz="6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100"/>
              <a:buFont typeface="Arial"/>
              <a:buNone/>
            </a:pPr>
            <a:r>
              <a:rPr lang="en-US" sz="1800">
                <a:solidFill>
                  <a:schemeClr val="dk1"/>
                </a:solidFill>
                <a:latin typeface="Calibri"/>
                <a:ea typeface="Calibri"/>
                <a:cs typeface="Calibri"/>
                <a:sym typeface="Calibri"/>
              </a:rPr>
              <a:t>By taking these small steps, you will be helping your child become successful both in and outside of the classroom.</a:t>
            </a:r>
            <a:endParaRPr sz="18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p:txBody>
      </p:sp>
      <p:pic>
        <p:nvPicPr>
          <p:cNvPr id="174" name="Google Shape;174;p22"/>
          <p:cNvPicPr preferRelativeResize="0"/>
          <p:nvPr/>
        </p:nvPicPr>
        <p:blipFill>
          <a:blip r:embed="rId3">
            <a:alphaModFix/>
          </a:blip>
          <a:stretch>
            <a:fillRect/>
          </a:stretch>
        </p:blipFill>
        <p:spPr>
          <a:xfrm>
            <a:off x="3204775" y="1857850"/>
            <a:ext cx="5810375" cy="3860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5"/>
          <p:cNvSpPr txBox="1">
            <a:spLocks noGrp="1"/>
          </p:cNvSpPr>
          <p:nvPr>
            <p:ph type="body" idx="1"/>
          </p:nvPr>
        </p:nvSpPr>
        <p:spPr>
          <a:xfrm>
            <a:off x="67525" y="1354725"/>
            <a:ext cx="8925600" cy="500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50"/>
              <a:buFont typeface="Arial"/>
              <a:buNone/>
            </a:pPr>
            <a:r>
              <a:rPr lang="en-US" sz="1800" b="0" i="0" u="none" strike="noStrike" cap="none">
                <a:solidFill>
                  <a:srgbClr val="000000"/>
                </a:solidFill>
                <a:latin typeface="Calibri"/>
                <a:ea typeface="Calibri"/>
                <a:cs typeface="Calibri"/>
                <a:sym typeface="Calibri"/>
              </a:rPr>
              <a:t>This presentation is designed to provide school leaders with a template they can use in their conversations with families about school performance</a:t>
            </a:r>
            <a:r>
              <a:rPr lang="en-US" sz="1600" b="0" i="0" u="none" strike="noStrike" cap="none">
                <a:solidFill>
                  <a:srgbClr val="00000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Please</a:t>
            </a:r>
            <a:r>
              <a:rPr lang="en-US" sz="1800" b="0" i="0" u="none" strike="noStrike" cap="none">
                <a:solidFill>
                  <a:srgbClr val="000000"/>
                </a:solidFill>
                <a:latin typeface="Calibri"/>
                <a:ea typeface="Calibri"/>
                <a:cs typeface="Calibri"/>
                <a:sym typeface="Calibri"/>
              </a:rPr>
              <a:t> </a:t>
            </a:r>
            <a:r>
              <a:rPr lang="en-US" sz="1800" b="1" i="0" u="none" strike="noStrike" cap="none">
                <a:solidFill>
                  <a:srgbClr val="000000"/>
                </a:solidFill>
                <a:latin typeface="Calibri"/>
                <a:ea typeface="Calibri"/>
                <a:cs typeface="Calibri"/>
                <a:sym typeface="Calibri"/>
              </a:rPr>
              <a:t>customize it to best meet your school’s needs. </a:t>
            </a:r>
            <a:endParaRPr/>
          </a:p>
          <a:p>
            <a:pPr marL="0" marR="0" lvl="0" indent="0" algn="l" rtl="0">
              <a:lnSpc>
                <a:spcPct val="100000"/>
              </a:lnSpc>
              <a:spcBef>
                <a:spcPts val="0"/>
              </a:spcBef>
              <a:spcAft>
                <a:spcPts val="0"/>
              </a:spcAft>
              <a:buClr>
                <a:srgbClr val="FF0000"/>
              </a:buClr>
              <a:buSzPts val="400"/>
              <a:buFont typeface="Arial"/>
              <a:buNone/>
            </a:pPr>
            <a:endParaRPr sz="1000" b="1" i="0" u="none" strike="noStrike" cap="none">
              <a:solidFill>
                <a:srgbClr val="000000"/>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Slide directions and talking points are in the notes section of the slides.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rPr>
              <a:t>All </a:t>
            </a:r>
            <a:r>
              <a:rPr lang="en-US" sz="1800" b="1" i="0" u="none" strike="noStrike" cap="none">
                <a:solidFill>
                  <a:srgbClr val="FF0000"/>
                </a:solidFill>
                <a:latin typeface="Calibri"/>
                <a:ea typeface="Calibri"/>
                <a:cs typeface="Calibri"/>
                <a:sym typeface="Calibri"/>
              </a:rPr>
              <a:t>RED </a:t>
            </a:r>
            <a:r>
              <a:rPr lang="en-US" sz="1800" b="1" i="0" u="none" strike="noStrike" cap="none">
                <a:solidFill>
                  <a:schemeClr val="dk1"/>
                </a:solidFill>
              </a:rPr>
              <a:t>text, on both the slides and in the talking points, should be updated with your school-specific information. </a:t>
            </a:r>
            <a:endParaRPr b="1"/>
          </a:p>
          <a:p>
            <a:pPr marL="0" marR="0" lvl="0" indent="0" algn="l" rtl="0">
              <a:lnSpc>
                <a:spcPct val="100000"/>
              </a:lnSpc>
              <a:spcBef>
                <a:spcPts val="0"/>
              </a:spcBef>
              <a:spcAft>
                <a:spcPts val="0"/>
              </a:spcAft>
              <a:buClr>
                <a:schemeClr val="dk1"/>
              </a:buClr>
              <a:buSzPts val="18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0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This presentation uses screenshots from the Louisiana School Finder to highlight the model school’s performance. Please use one of the methods below to insert screenshots for your school.</a:t>
            </a:r>
            <a:endParaRPr/>
          </a:p>
          <a:p>
            <a:pPr marL="45720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 For PCs: </a:t>
            </a:r>
            <a:r>
              <a:rPr lang="en-US" sz="1800" b="0" i="0" u="sng" strike="noStrike" cap="none">
                <a:solidFill>
                  <a:schemeClr val="hlink"/>
                </a:solidFill>
                <a:latin typeface="Calibri"/>
                <a:ea typeface="Calibri"/>
                <a:cs typeface="Calibri"/>
                <a:sym typeface="Calibri"/>
                <a:hlinkClick r:id="rId3"/>
              </a:rPr>
              <a:t>https://support.microsoft.com/en-us/help/13776/windows-use-snipping-tool-to-capture-screenshots</a:t>
            </a:r>
            <a:r>
              <a:rPr lang="en-US" sz="1800" b="0" i="0" u="none" strike="noStrike" cap="none">
                <a:solidFill>
                  <a:schemeClr val="dk1"/>
                </a:solidFill>
                <a:latin typeface="Calibri"/>
                <a:ea typeface="Calibri"/>
                <a:cs typeface="Calibri"/>
                <a:sym typeface="Calibri"/>
              </a:rPr>
              <a:t> </a:t>
            </a:r>
            <a:endParaRPr/>
          </a:p>
          <a:p>
            <a:pPr marL="0" marR="0" lvl="0" indent="45720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Calibri"/>
                <a:ea typeface="Calibri"/>
                <a:cs typeface="Calibri"/>
                <a:sym typeface="Calibri"/>
              </a:rPr>
              <a:t>- For Macs: </a:t>
            </a:r>
            <a:r>
              <a:rPr lang="en-US" sz="1800" b="0" i="0" u="sng" strike="noStrike" cap="none">
                <a:solidFill>
                  <a:schemeClr val="hlink"/>
                </a:solidFill>
                <a:latin typeface="Calibri"/>
                <a:ea typeface="Calibri"/>
                <a:cs typeface="Calibri"/>
                <a:sym typeface="Calibri"/>
                <a:hlinkClick r:id="rId4"/>
              </a:rPr>
              <a:t>https://support.apple.com/en-us/HT201361</a:t>
            </a:r>
            <a:r>
              <a:rPr lang="en-US" sz="18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rgbClr val="FF0000"/>
              </a:solidFill>
              <a:latin typeface="Calibri"/>
              <a:ea typeface="Calibri"/>
              <a:cs typeface="Calibri"/>
              <a:sym typeface="Calibri"/>
            </a:endParaRPr>
          </a:p>
          <a:p>
            <a:pPr marL="230188" marR="0" lvl="0" indent="-1588" algn="ctr" rtl="0">
              <a:lnSpc>
                <a:spcPct val="100000"/>
              </a:lnSpc>
              <a:spcBef>
                <a:spcPts val="0"/>
              </a:spcBef>
              <a:spcAft>
                <a:spcPts val="0"/>
              </a:spcAft>
              <a:buClr>
                <a:schemeClr val="dk1"/>
              </a:buClr>
              <a:buSzPts val="450"/>
              <a:buFont typeface="Arial"/>
              <a:buNone/>
            </a:pPr>
            <a:endParaRPr sz="1800" b="1" i="0" u="none" strike="noStrike" cap="none">
              <a:solidFill>
                <a:srgbClr val="FF0000"/>
              </a:solidFill>
              <a:latin typeface="Calibri"/>
              <a:ea typeface="Calibri"/>
              <a:cs typeface="Calibri"/>
              <a:sym typeface="Calibri"/>
            </a:endParaRPr>
          </a:p>
          <a:p>
            <a:pPr marL="0" marR="0" lvl="0" indent="0" algn="ctr" rtl="0">
              <a:lnSpc>
                <a:spcPct val="100000"/>
              </a:lnSpc>
              <a:spcBef>
                <a:spcPts val="360"/>
              </a:spcBef>
              <a:spcAft>
                <a:spcPts val="0"/>
              </a:spcAft>
              <a:buClr>
                <a:schemeClr val="dk1"/>
              </a:buClr>
              <a:buSzPts val="450"/>
              <a:buFont typeface="Arial"/>
              <a:buNone/>
            </a:pPr>
            <a:endParaRPr sz="1800" b="0" i="0" u="none" strike="noStrike" cap="none">
              <a:solidFill>
                <a:srgbClr val="FF0000"/>
              </a:solidFill>
              <a:latin typeface="Calibri"/>
              <a:ea typeface="Calibri"/>
              <a:cs typeface="Calibri"/>
              <a:sym typeface="Calibri"/>
            </a:endParaRPr>
          </a:p>
          <a:p>
            <a:pPr marL="230186" marR="0" lvl="0" indent="-230186" algn="ctr" rtl="0">
              <a:lnSpc>
                <a:spcPct val="100000"/>
              </a:lnSpc>
              <a:spcBef>
                <a:spcPts val="0"/>
              </a:spcBef>
              <a:spcAft>
                <a:spcPts val="0"/>
              </a:spcAft>
              <a:buClr>
                <a:schemeClr val="dk1"/>
              </a:buClr>
              <a:buSzPts val="500"/>
              <a:buFont typeface="Arial"/>
              <a:buNone/>
            </a:pPr>
            <a:endParaRPr sz="2000" b="1" i="0" u="none" strike="noStrike" cap="none">
              <a:solidFill>
                <a:srgbClr val="FF0000"/>
              </a:solidFill>
              <a:latin typeface="Calibri"/>
              <a:ea typeface="Calibri"/>
              <a:cs typeface="Calibri"/>
              <a:sym typeface="Calibri"/>
            </a:endParaRPr>
          </a:p>
          <a:p>
            <a:pPr marL="230186" marR="0" lvl="0" indent="-230186" algn="ctr" rtl="0">
              <a:lnSpc>
                <a:spcPct val="100000"/>
              </a:lnSpc>
              <a:spcBef>
                <a:spcPts val="0"/>
              </a:spcBef>
              <a:spcAft>
                <a:spcPts val="0"/>
              </a:spcAft>
              <a:buClr>
                <a:schemeClr val="dk1"/>
              </a:buClr>
              <a:buSzPts val="450"/>
              <a:buFont typeface="Arial"/>
              <a:buNone/>
            </a:pPr>
            <a:endParaRPr sz="1800" b="1" i="0" u="none" strike="noStrike" cap="none">
              <a:solidFill>
                <a:srgbClr val="FF0000"/>
              </a:solidFill>
              <a:latin typeface="Calibri"/>
              <a:ea typeface="Calibri"/>
              <a:cs typeface="Calibri"/>
              <a:sym typeface="Calibri"/>
            </a:endParaRPr>
          </a:p>
          <a:p>
            <a:pPr marL="0" marR="0" lvl="0" indent="0" algn="ctr" rtl="0">
              <a:lnSpc>
                <a:spcPct val="100000"/>
              </a:lnSpc>
              <a:spcBef>
                <a:spcPts val="360"/>
              </a:spcBef>
              <a:spcAft>
                <a:spcPts val="0"/>
              </a:spcAft>
              <a:buClr>
                <a:schemeClr val="dk1"/>
              </a:buClr>
              <a:buSzPts val="450"/>
              <a:buFont typeface="Arial"/>
              <a:buNone/>
            </a:pPr>
            <a:endParaRPr sz="1800" b="0" i="0" u="none" strike="noStrike" cap="none">
              <a:solidFill>
                <a:srgbClr val="FF0000"/>
              </a:solidFill>
              <a:latin typeface="Calibri"/>
              <a:ea typeface="Calibri"/>
              <a:cs typeface="Calibri"/>
              <a:sym typeface="Calibri"/>
            </a:endParaRPr>
          </a:p>
        </p:txBody>
      </p:sp>
      <p:sp>
        <p:nvSpPr>
          <p:cNvPr id="33" name="Google Shape;33;p5"/>
          <p:cNvSpPr txBox="1"/>
          <p:nvPr/>
        </p:nvSpPr>
        <p:spPr>
          <a:xfrm>
            <a:off x="0" y="152400"/>
            <a:ext cx="9144000" cy="1066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Short Stack"/>
              <a:buNone/>
            </a:pPr>
            <a:endParaRPr sz="2800" b="0" i="0" u="none" strike="noStrike" cap="none">
              <a:solidFill>
                <a:srgbClr val="000000"/>
              </a:solidFill>
              <a:latin typeface="Calibri"/>
              <a:ea typeface="Calibri"/>
              <a:cs typeface="Calibri"/>
              <a:sym typeface="Calibri"/>
            </a:endParaRPr>
          </a:p>
        </p:txBody>
      </p:sp>
      <p:sp>
        <p:nvSpPr>
          <p:cNvPr id="34" name="Google Shape;34;p5"/>
          <p:cNvSpPr/>
          <p:nvPr/>
        </p:nvSpPr>
        <p:spPr>
          <a:xfrm>
            <a:off x="4403725" y="-3435350"/>
            <a:ext cx="9144000" cy="45720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000000"/>
              </a:buClr>
              <a:buSzPts val="450"/>
              <a:buFont typeface="Arial"/>
              <a:buNone/>
            </a:pPr>
            <a:r>
              <a:rPr lang="en-US" sz="1800" b="0" i="0" u="none" strike="noStrike" cap="none">
                <a:solidFill>
                  <a:srgbClr val="000000"/>
                </a:solidFill>
                <a:latin typeface="Calibri"/>
                <a:ea typeface="Calibri"/>
                <a:cs typeface="Calibri"/>
                <a:sym typeface="Calibri"/>
              </a:rPr>
              <a:t/>
            </a:r>
            <a:br>
              <a:rPr lang="en-US" sz="1800" b="0" i="0" u="none" strike="noStrike" cap="none">
                <a:solidFill>
                  <a:srgbClr val="000000"/>
                </a:solidFill>
                <a:latin typeface="Calibri"/>
                <a:ea typeface="Calibri"/>
                <a:cs typeface="Calibri"/>
                <a:sym typeface="Calibri"/>
              </a:rPr>
            </a:b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 name="Google Shape;35;p5"/>
          <p:cNvSpPr txBox="1">
            <a:spLocks noGrp="1"/>
          </p:cNvSpPr>
          <p:nvPr>
            <p:ph type="sldNum" idx="12"/>
          </p:nvPr>
        </p:nvSpPr>
        <p:spPr>
          <a:xfrm>
            <a:off x="7010400" y="6553200"/>
            <a:ext cx="21336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sp>
        <p:nvSpPr>
          <p:cNvPr id="36" name="Google Shape;36;p5"/>
          <p:cNvSpPr txBox="1">
            <a:spLocks noGrp="1"/>
          </p:cNvSpPr>
          <p:nvPr>
            <p:ph type="title"/>
          </p:nvPr>
        </p:nvSpPr>
        <p:spPr>
          <a:xfrm>
            <a:off x="0" y="0"/>
            <a:ext cx="9144000" cy="129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US" sz="2800" b="0" i="0" u="none" strike="noStrike" cap="none">
                <a:solidFill>
                  <a:srgbClr val="333333"/>
                </a:solidFill>
                <a:latin typeface="Calibri"/>
                <a:ea typeface="Calibri"/>
                <a:cs typeface="Calibri"/>
                <a:sym typeface="Calibri"/>
              </a:rPr>
              <a:t>How to Use This Presentation</a:t>
            </a:r>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p:nvPr/>
        </p:nvSpPr>
        <p:spPr>
          <a:xfrm>
            <a:off x="0" y="258348"/>
            <a:ext cx="9144000" cy="749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700"/>
              <a:buFont typeface="Calibri"/>
              <a:buNone/>
            </a:pPr>
            <a:r>
              <a:rPr lang="en-US" sz="2800" b="0" i="0" u="none" strike="noStrike" cap="none">
                <a:solidFill>
                  <a:schemeClr val="dk1"/>
                </a:solidFill>
                <a:latin typeface="Calibri"/>
                <a:ea typeface="Calibri"/>
                <a:cs typeface="Calibri"/>
                <a:sym typeface="Calibri"/>
              </a:rPr>
              <a:t>How Can You Support Learning at Home for </a:t>
            </a: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r>
              <a:rPr lang="en-US" sz="2800" b="0" i="0" u="none" strike="noStrike" cap="none">
                <a:solidFill>
                  <a:schemeClr val="dk1"/>
                </a:solidFill>
                <a:latin typeface="Calibri"/>
                <a:ea typeface="Calibri"/>
                <a:cs typeface="Calibri"/>
                <a:sym typeface="Calibri"/>
              </a:rPr>
              <a:t>Students in </a:t>
            </a:r>
            <a:r>
              <a:rPr lang="en-US" sz="2800">
                <a:solidFill>
                  <a:schemeClr val="dk1"/>
                </a:solidFill>
                <a:latin typeface="Calibri"/>
                <a:ea typeface="Calibri"/>
                <a:cs typeface="Calibri"/>
                <a:sym typeface="Calibri"/>
              </a:rPr>
              <a:t>Grades 1-8</a:t>
            </a:r>
            <a:r>
              <a:rPr lang="en-US" sz="2800" b="0" i="0" u="none" strike="noStrike" cap="none">
                <a:solidFill>
                  <a:schemeClr val="dk1"/>
                </a:solidFill>
                <a:latin typeface="Calibri"/>
                <a:ea typeface="Calibri"/>
                <a:cs typeface="Calibri"/>
                <a:sym typeface="Calibri"/>
              </a:rPr>
              <a:t>?</a:t>
            </a:r>
            <a:endParaRPr/>
          </a:p>
        </p:txBody>
      </p:sp>
      <p:sp>
        <p:nvSpPr>
          <p:cNvPr id="180" name="Google Shape;180;p23"/>
          <p:cNvSpPr txBox="1"/>
          <p:nvPr/>
        </p:nvSpPr>
        <p:spPr>
          <a:xfrm>
            <a:off x="229525" y="1576300"/>
            <a:ext cx="2697000" cy="437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Families play an important role in setting high expectations for learning by having meaningful conversations with their children and their teachers. </a:t>
            </a:r>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By supporting what their children do at school, families are helping their children become successful both in and outside the classroom.</a:t>
            </a:r>
            <a:endParaRPr/>
          </a:p>
        </p:txBody>
      </p:sp>
      <p:pic>
        <p:nvPicPr>
          <p:cNvPr id="181" name="Google Shape;181;p23" descr="Parent Guide Graphic.png"/>
          <p:cNvPicPr preferRelativeResize="0"/>
          <p:nvPr/>
        </p:nvPicPr>
        <p:blipFill rotWithShape="1">
          <a:blip r:embed="rId3">
            <a:alphaModFix/>
          </a:blip>
          <a:srcRect/>
          <a:stretch/>
        </p:blipFill>
        <p:spPr>
          <a:xfrm>
            <a:off x="2776425" y="1643180"/>
            <a:ext cx="6291375" cy="42456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4"/>
          <p:cNvSpPr txBox="1"/>
          <p:nvPr/>
        </p:nvSpPr>
        <p:spPr>
          <a:xfrm>
            <a:off x="0" y="-245917"/>
            <a:ext cx="9144000" cy="1177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r>
              <a:rPr lang="en-US" sz="2800" b="0" i="0" u="none" strike="noStrike" cap="none">
                <a:solidFill>
                  <a:schemeClr val="dk1"/>
                </a:solidFill>
                <a:latin typeface="Calibri"/>
                <a:ea typeface="Calibri"/>
                <a:cs typeface="Calibri"/>
                <a:sym typeface="Calibri"/>
              </a:rPr>
              <a:t>How Can You Support Learning at Home for </a:t>
            </a: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r>
              <a:rPr lang="en-US" sz="2800" b="0" i="0" u="none" strike="noStrike" cap="none">
                <a:solidFill>
                  <a:schemeClr val="dk1"/>
                </a:solidFill>
                <a:latin typeface="Calibri"/>
                <a:ea typeface="Calibri"/>
                <a:cs typeface="Calibri"/>
                <a:sym typeface="Calibri"/>
              </a:rPr>
              <a:t>H</a:t>
            </a:r>
            <a:r>
              <a:rPr lang="en-US" sz="2800">
                <a:solidFill>
                  <a:schemeClr val="dk1"/>
                </a:solidFill>
                <a:latin typeface="Calibri"/>
                <a:ea typeface="Calibri"/>
                <a:cs typeface="Calibri"/>
                <a:sym typeface="Calibri"/>
              </a:rPr>
              <a:t>i</a:t>
            </a:r>
            <a:r>
              <a:rPr lang="en-US" sz="2800" b="0" i="0" u="none" strike="noStrike" cap="none">
                <a:solidFill>
                  <a:schemeClr val="dk1"/>
                </a:solidFill>
                <a:latin typeface="Calibri"/>
                <a:ea typeface="Calibri"/>
                <a:cs typeface="Calibri"/>
                <a:sym typeface="Calibri"/>
              </a:rPr>
              <a:t>gh School Students?</a:t>
            </a:r>
            <a:endParaRPr/>
          </a:p>
        </p:txBody>
      </p:sp>
      <p:sp>
        <p:nvSpPr>
          <p:cNvPr id="187" name="Google Shape;187;p24"/>
          <p:cNvSpPr txBox="1"/>
          <p:nvPr/>
        </p:nvSpPr>
        <p:spPr>
          <a:xfrm>
            <a:off x="229525" y="1804900"/>
            <a:ext cx="2697000" cy="391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Student success is more than what can be measured in course grades and test scores.</a:t>
            </a:r>
            <a:endParaRPr/>
          </a:p>
          <a:p>
            <a:pPr marL="0" marR="0" lvl="0" indent="0" algn="l"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100"/>
              <a:buFont typeface="Arial"/>
              <a:buNone/>
            </a:pPr>
            <a:r>
              <a:rPr lang="en-US" sz="1800">
                <a:solidFill>
                  <a:schemeClr val="dk1"/>
                </a:solidFill>
                <a:latin typeface="Calibri"/>
                <a:ea typeface="Calibri"/>
                <a:cs typeface="Calibri"/>
                <a:sym typeface="Calibri"/>
              </a:rPr>
              <a:t>One of the many ways families support high school students is by showing interest in their social/emotional needs as well as their academic success.</a:t>
            </a:r>
            <a:endParaRPr/>
          </a:p>
        </p:txBody>
      </p:sp>
      <p:pic>
        <p:nvPicPr>
          <p:cNvPr id="188" name="Google Shape;188;p24"/>
          <p:cNvPicPr preferRelativeResize="0"/>
          <p:nvPr/>
        </p:nvPicPr>
        <p:blipFill>
          <a:blip r:embed="rId3">
            <a:alphaModFix/>
          </a:blip>
          <a:stretch>
            <a:fillRect/>
          </a:stretch>
        </p:blipFill>
        <p:spPr>
          <a:xfrm>
            <a:off x="3016000" y="1931821"/>
            <a:ext cx="5912676" cy="365936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p:nvPr/>
        </p:nvSpPr>
        <p:spPr>
          <a:xfrm>
            <a:off x="0" y="-17317"/>
            <a:ext cx="9144000" cy="117763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700"/>
              <a:buFont typeface="Calibri"/>
              <a:buNone/>
            </a:pPr>
            <a:r>
              <a:rPr lang="en-US" sz="2800" b="0" i="0" u="none" strike="noStrike" cap="none">
                <a:solidFill>
                  <a:schemeClr val="dk1"/>
                </a:solidFill>
                <a:latin typeface="Calibri"/>
                <a:ea typeface="Calibri"/>
                <a:cs typeface="Calibri"/>
                <a:sym typeface="Calibri"/>
              </a:rPr>
              <a:t>Tools and Resources to Support Parents: General</a:t>
            </a:r>
            <a:endParaRPr/>
          </a:p>
        </p:txBody>
      </p:sp>
      <p:sp>
        <p:nvSpPr>
          <p:cNvPr id="194" name="Google Shape;194;p25"/>
          <p:cNvSpPr txBox="1"/>
          <p:nvPr/>
        </p:nvSpPr>
        <p:spPr>
          <a:xfrm>
            <a:off x="88900" y="1564225"/>
            <a:ext cx="9036000" cy="453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US" sz="1800" b="1" i="0" u="none" strike="noStrike" cap="none" dirty="0">
                <a:solidFill>
                  <a:schemeClr val="dk1"/>
                </a:solidFill>
                <a:latin typeface="Calibri"/>
                <a:ea typeface="Calibri"/>
                <a:cs typeface="Calibri"/>
                <a:sym typeface="Calibri"/>
              </a:rPr>
              <a:t>Below are additional resources that you can access to further support your child’s learning at home.</a:t>
            </a:r>
            <a:endParaRPr dirty="0"/>
          </a:p>
          <a:p>
            <a:pPr marL="457200" marR="0" lvl="0" indent="-342900" algn="l" rtl="0">
              <a:lnSpc>
                <a:spcPct val="100000"/>
              </a:lnSpc>
              <a:spcBef>
                <a:spcPts val="600"/>
              </a:spcBef>
              <a:spcAft>
                <a:spcPts val="0"/>
              </a:spcAft>
              <a:buClr>
                <a:schemeClr val="dk1"/>
              </a:buClr>
              <a:buSzPts val="1800"/>
              <a:buFont typeface="Calibri"/>
              <a:buChar char="●"/>
            </a:pPr>
            <a:r>
              <a:rPr lang="en-US" sz="1800" b="1" i="0" u="none" strike="noStrike" cap="none" dirty="0">
                <a:solidFill>
                  <a:schemeClr val="dk1"/>
                </a:solidFill>
                <a:latin typeface="Calibri"/>
                <a:ea typeface="Calibri"/>
                <a:cs typeface="Calibri"/>
                <a:sym typeface="Calibri"/>
              </a:rPr>
              <a:t>Family Support Toolbox: </a:t>
            </a:r>
            <a:r>
              <a:rPr lang="en-US" sz="1800" b="0" i="0" u="none" strike="noStrike" cap="none" dirty="0">
                <a:solidFill>
                  <a:schemeClr val="dk1"/>
                </a:solidFill>
                <a:latin typeface="Calibri"/>
                <a:ea typeface="Calibri"/>
                <a:cs typeface="Calibri"/>
                <a:sym typeface="Calibri"/>
              </a:rPr>
              <a:t>information on standards, graduation </a:t>
            </a:r>
            <a:r>
              <a:rPr lang="en-US" sz="1800" b="0" i="0" u="none" strike="noStrike" cap="none" dirty="0" smtClean="0">
                <a:solidFill>
                  <a:schemeClr val="dk1"/>
                </a:solidFill>
                <a:latin typeface="Calibri"/>
                <a:ea typeface="Calibri"/>
                <a:cs typeface="Calibri"/>
                <a:sym typeface="Calibri"/>
              </a:rPr>
              <a:t>requirements</a:t>
            </a:r>
            <a:r>
              <a:rPr lang="en-US" sz="1800" b="0" i="0" u="none" strike="noStrike" cap="none" dirty="0">
                <a:solidFill>
                  <a:schemeClr val="dk1"/>
                </a:solidFill>
                <a:latin typeface="Calibri"/>
                <a:ea typeface="Calibri"/>
                <a:cs typeface="Calibri"/>
                <a:sym typeface="Calibri"/>
              </a:rPr>
              <a:t>, test results, and links to PTA and Eureka Math parent guides </a:t>
            </a:r>
            <a:r>
              <a:rPr lang="en-US" sz="1800" b="0" i="0" u="sng" strike="noStrike" cap="none" dirty="0" smtClean="0">
                <a:solidFill>
                  <a:schemeClr val="hlink"/>
                </a:solidFill>
                <a:latin typeface="Calibri"/>
                <a:ea typeface="Calibri"/>
                <a:cs typeface="Calibri"/>
                <a:sym typeface="Calibri"/>
                <a:hlinkClick r:id="rId3"/>
              </a:rPr>
              <a:t>https://www.louisianabelieves.com/resources/family-support-toolbox</a:t>
            </a:r>
            <a:r>
              <a:rPr lang="en-US" sz="1800" b="0" i="0" u="none" strike="noStrike" cap="none" dirty="0" smtClean="0">
                <a:solidFill>
                  <a:schemeClr val="dk1"/>
                </a:solidFill>
                <a:latin typeface="Calibri"/>
                <a:ea typeface="Calibri"/>
                <a:cs typeface="Calibri"/>
                <a:sym typeface="Calibri"/>
              </a:rPr>
              <a:t> </a:t>
            </a:r>
            <a:endParaRPr dirty="0"/>
          </a:p>
          <a:p>
            <a:pPr marL="457200" marR="0" lvl="0" indent="-342900" algn="l" rtl="0">
              <a:lnSpc>
                <a:spcPct val="100000"/>
              </a:lnSpc>
              <a:spcBef>
                <a:spcPts val="600"/>
              </a:spcBef>
              <a:spcAft>
                <a:spcPts val="0"/>
              </a:spcAft>
              <a:buClr>
                <a:srgbClr val="000000"/>
              </a:buClr>
              <a:buSzPts val="1800"/>
              <a:buFont typeface="Calibri"/>
              <a:buChar char="●"/>
            </a:pPr>
            <a:r>
              <a:rPr lang="en-US" sz="1800" b="1" i="0" u="none" strike="noStrike" cap="none" dirty="0">
                <a:solidFill>
                  <a:srgbClr val="000000"/>
                </a:solidFill>
                <a:latin typeface="Calibri"/>
                <a:ea typeface="Calibri"/>
                <a:cs typeface="Calibri"/>
                <a:sym typeface="Calibri"/>
              </a:rPr>
              <a:t>Great Kids Milestones: </a:t>
            </a:r>
            <a:r>
              <a:rPr lang="en-US" sz="1800" b="0" i="0" u="none" strike="noStrike" cap="none" dirty="0">
                <a:solidFill>
                  <a:schemeClr val="dk1"/>
                </a:solidFill>
                <a:latin typeface="Calibri"/>
                <a:ea typeface="Calibri"/>
                <a:cs typeface="Calibri"/>
                <a:sym typeface="Calibri"/>
              </a:rPr>
              <a:t>free, online collection of videos showing what success looks like in reading, writing, and math in grades K–12. For high school students, it also includes helpful life and communication skills to prepare them for college or a career</a:t>
            </a:r>
            <a:r>
              <a:rPr lang="en-US" sz="1400" b="0" i="0" u="none" strike="noStrike" cap="none" dirty="0">
                <a:solidFill>
                  <a:srgbClr val="000000"/>
                </a:solidFill>
                <a:latin typeface="Arial"/>
                <a:ea typeface="Arial"/>
                <a:cs typeface="Arial"/>
                <a:sym typeface="Arial"/>
              </a:rPr>
              <a:t> </a:t>
            </a:r>
            <a:r>
              <a:rPr lang="en-US" sz="1800" b="0" i="0" u="sng" strike="noStrike" cap="none" dirty="0">
                <a:solidFill>
                  <a:schemeClr val="hlink"/>
                </a:solidFill>
                <a:latin typeface="Calibri"/>
                <a:ea typeface="Calibri"/>
                <a:cs typeface="Calibri"/>
                <a:sym typeface="Calibri"/>
                <a:hlinkClick r:id="rId4"/>
              </a:rPr>
              <a:t>www.greatschools.org/gk/milestones/</a:t>
            </a:r>
            <a:endParaRPr dirty="0"/>
          </a:p>
          <a:p>
            <a:pPr marL="457200" marR="0" lvl="0" indent="-342900" algn="l" rtl="0">
              <a:lnSpc>
                <a:spcPct val="100000"/>
              </a:lnSpc>
              <a:spcBef>
                <a:spcPts val="600"/>
              </a:spcBef>
              <a:spcAft>
                <a:spcPts val="0"/>
              </a:spcAft>
              <a:buClr>
                <a:srgbClr val="000000"/>
              </a:buClr>
              <a:buSzPts val="1800"/>
              <a:buFont typeface="Calibri"/>
              <a:buChar char="●"/>
            </a:pPr>
            <a:r>
              <a:rPr lang="en-US" sz="1800" b="1" dirty="0">
                <a:solidFill>
                  <a:schemeClr val="dk1"/>
                </a:solidFill>
                <a:latin typeface="Calibri"/>
                <a:ea typeface="Calibri"/>
                <a:cs typeface="Calibri"/>
                <a:sym typeface="Calibri"/>
              </a:rPr>
              <a:t>Parent Assessment Portal: </a:t>
            </a:r>
            <a:r>
              <a:rPr lang="en-US" sz="1800" u="sng" dirty="0">
                <a:solidFill>
                  <a:schemeClr val="hlink"/>
                </a:solidFill>
                <a:latin typeface="Calibri"/>
                <a:ea typeface="Calibri"/>
                <a:cs typeface="Calibri"/>
                <a:sym typeface="Calibri"/>
                <a:hlinkClick r:id="rId5"/>
              </a:rPr>
              <a:t>https://bealearninghero.org/spring-forward/louisiana/</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457200" marR="0" lvl="0" indent="-342900" algn="l" rtl="0">
              <a:lnSpc>
                <a:spcPct val="100000"/>
              </a:lnSpc>
              <a:spcBef>
                <a:spcPts val="600"/>
              </a:spcBef>
              <a:spcAft>
                <a:spcPts val="0"/>
              </a:spcAft>
              <a:buClr>
                <a:schemeClr val="dk1"/>
              </a:buClr>
              <a:buSzPts val="1800"/>
              <a:buFont typeface="Calibri"/>
              <a:buChar char="●"/>
            </a:pPr>
            <a:r>
              <a:rPr lang="en-US" sz="1800" b="1" dirty="0">
                <a:solidFill>
                  <a:schemeClr val="dk1"/>
                </a:solidFill>
                <a:latin typeface="Calibri"/>
                <a:ea typeface="Calibri"/>
                <a:cs typeface="Calibri"/>
                <a:sym typeface="Calibri"/>
              </a:rPr>
              <a:t>PTA Family Guides: </a:t>
            </a:r>
            <a:r>
              <a:rPr lang="en-US" sz="1800" dirty="0">
                <a:solidFill>
                  <a:schemeClr val="dk1"/>
                </a:solidFill>
                <a:latin typeface="Calibri"/>
                <a:ea typeface="Calibri"/>
                <a:cs typeface="Calibri"/>
                <a:sym typeface="Calibri"/>
              </a:rPr>
              <a:t>tips for helping your child succeed in key learning areas </a:t>
            </a:r>
            <a:r>
              <a:rPr lang="en-US" sz="1800" u="sng" dirty="0">
                <a:solidFill>
                  <a:schemeClr val="hlink"/>
                </a:solidFill>
                <a:latin typeface="Calibri"/>
                <a:ea typeface="Calibri"/>
                <a:cs typeface="Calibri"/>
                <a:sym typeface="Calibri"/>
                <a:hlinkClick r:id="rId6"/>
              </a:rPr>
              <a:t>https://www.pta.org/home/family-resources/family-guides</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457200" marR="0" lvl="0" indent="0" algn="l" rtl="0">
              <a:lnSpc>
                <a:spcPct val="100000"/>
              </a:lnSpc>
              <a:spcBef>
                <a:spcPts val="600"/>
              </a:spcBef>
              <a:spcAft>
                <a:spcPts val="0"/>
              </a:spcAft>
              <a:buNone/>
            </a:pPr>
            <a:endParaRPr sz="1800" dirty="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Arial"/>
              <a:buNone/>
            </a:pPr>
            <a:endParaRPr sz="20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6"/>
          <p:cNvSpPr txBox="1"/>
          <p:nvPr/>
        </p:nvSpPr>
        <p:spPr>
          <a:xfrm>
            <a:off x="0" y="152400"/>
            <a:ext cx="9144000" cy="1066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800"/>
              <a:buFont typeface="Short Stack"/>
              <a:buNone/>
            </a:pPr>
            <a:endParaRPr sz="2800" b="0" i="0" u="none" strike="noStrike" cap="none">
              <a:solidFill>
                <a:srgbClr val="000000"/>
              </a:solidFill>
              <a:latin typeface="Calibri"/>
              <a:ea typeface="Calibri"/>
              <a:cs typeface="Calibri"/>
              <a:sym typeface="Calibri"/>
            </a:endParaRPr>
          </a:p>
        </p:txBody>
      </p:sp>
      <p:sp>
        <p:nvSpPr>
          <p:cNvPr id="43" name="Google Shape;43;p6"/>
          <p:cNvSpPr/>
          <p:nvPr/>
        </p:nvSpPr>
        <p:spPr>
          <a:xfrm>
            <a:off x="4403725" y="-3435350"/>
            <a:ext cx="9144000" cy="45720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000000"/>
              </a:buClr>
              <a:buSzPts val="450"/>
              <a:buFont typeface="Arial"/>
              <a:buNone/>
            </a:pPr>
            <a:r>
              <a:rPr lang="en-US" sz="1800" b="0" i="0" u="none" strike="noStrike" cap="none">
                <a:solidFill>
                  <a:srgbClr val="000000"/>
                </a:solidFill>
                <a:latin typeface="Calibri"/>
                <a:ea typeface="Calibri"/>
                <a:cs typeface="Calibri"/>
                <a:sym typeface="Calibri"/>
              </a:rPr>
              <a:t/>
            </a:r>
            <a:br>
              <a:rPr lang="en-US" sz="1800" b="0" i="0" u="none" strike="noStrike" cap="none">
                <a:solidFill>
                  <a:srgbClr val="000000"/>
                </a:solidFill>
                <a:latin typeface="Calibri"/>
                <a:ea typeface="Calibri"/>
                <a:cs typeface="Calibri"/>
                <a:sym typeface="Calibri"/>
              </a:rPr>
            </a:b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 name="Google Shape;44;p6"/>
          <p:cNvSpPr txBox="1">
            <a:spLocks noGrp="1"/>
          </p:cNvSpPr>
          <p:nvPr>
            <p:ph type="sldNum" idx="12"/>
          </p:nvPr>
        </p:nvSpPr>
        <p:spPr>
          <a:xfrm>
            <a:off x="7010400" y="6553200"/>
            <a:ext cx="21336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
        <p:nvSpPr>
          <p:cNvPr id="45" name="Google Shape;45;p6"/>
          <p:cNvSpPr txBox="1">
            <a:spLocks noGrp="1"/>
          </p:cNvSpPr>
          <p:nvPr>
            <p:ph type="title"/>
          </p:nvPr>
        </p:nvSpPr>
        <p:spPr>
          <a:xfrm>
            <a:off x="0" y="0"/>
            <a:ext cx="9144000" cy="1295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US" sz="2800" b="0" i="0" u="none" strike="noStrike" cap="none">
                <a:solidFill>
                  <a:srgbClr val="333333"/>
                </a:solidFill>
                <a:latin typeface="Calibri"/>
                <a:ea typeface="Calibri"/>
                <a:cs typeface="Calibri"/>
                <a:sym typeface="Calibri"/>
              </a:rPr>
              <a:t>How to Use This Presentation</a:t>
            </a:r>
            <a:endParaRPr/>
          </a:p>
        </p:txBody>
      </p:sp>
      <p:sp>
        <p:nvSpPr>
          <p:cNvPr id="46" name="Google Shape;46;p6"/>
          <p:cNvSpPr txBox="1">
            <a:spLocks noGrp="1"/>
          </p:cNvSpPr>
          <p:nvPr>
            <p:ph type="body" idx="1"/>
          </p:nvPr>
        </p:nvSpPr>
        <p:spPr>
          <a:xfrm>
            <a:off x="152400" y="1448367"/>
            <a:ext cx="8839200" cy="50544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1800"/>
              <a:buFont typeface="Arial"/>
              <a:buNone/>
            </a:pPr>
            <a:r>
              <a:rPr lang="en-US" sz="1800">
                <a:solidFill>
                  <a:srgbClr val="000000"/>
                </a:solidFill>
              </a:rPr>
              <a:t>Prior to preparing this presentation and holding your parent meeting, reflect on the following questions:</a:t>
            </a:r>
            <a:endParaRPr sz="1800">
              <a:solidFill>
                <a:srgbClr val="000000"/>
              </a:solidFill>
            </a:endParaRPr>
          </a:p>
          <a:p>
            <a:pPr marL="457200" lvl="0" indent="-342900" rtl="0">
              <a:lnSpc>
                <a:spcPct val="100000"/>
              </a:lnSpc>
              <a:spcBef>
                <a:spcPts val="1000"/>
              </a:spcBef>
              <a:spcAft>
                <a:spcPts val="0"/>
              </a:spcAft>
              <a:buClr>
                <a:srgbClr val="000000"/>
              </a:buClr>
              <a:buSzPts val="1800"/>
              <a:buChar char="•"/>
            </a:pPr>
            <a:r>
              <a:rPr lang="en-US" sz="1800" b="1">
                <a:solidFill>
                  <a:srgbClr val="000000"/>
                </a:solidFill>
              </a:rPr>
              <a:t>Data reflection:</a:t>
            </a:r>
            <a:endParaRPr sz="1800" b="1">
              <a:solidFill>
                <a:srgbClr val="000000"/>
              </a:solidFill>
            </a:endParaRPr>
          </a:p>
          <a:p>
            <a:pPr marL="914400" lvl="1" indent="-342900" rtl="0">
              <a:lnSpc>
                <a:spcPct val="100000"/>
              </a:lnSpc>
              <a:spcBef>
                <a:spcPts val="0"/>
              </a:spcBef>
              <a:spcAft>
                <a:spcPts val="0"/>
              </a:spcAft>
              <a:buClr>
                <a:srgbClr val="000000"/>
              </a:buClr>
              <a:buSzPts val="1800"/>
              <a:buChar char="•"/>
            </a:pPr>
            <a:r>
              <a:rPr lang="en-US" sz="1800">
                <a:solidFill>
                  <a:srgbClr val="000000"/>
                </a:solidFill>
              </a:rPr>
              <a:t>How did all of our students perform last year? </a:t>
            </a:r>
            <a:endParaRPr sz="1800">
              <a:solidFill>
                <a:srgbClr val="000000"/>
              </a:solidFill>
            </a:endParaRPr>
          </a:p>
          <a:p>
            <a:pPr marL="914400" lvl="1" indent="-342900" rtl="0">
              <a:lnSpc>
                <a:spcPct val="100000"/>
              </a:lnSpc>
              <a:spcBef>
                <a:spcPts val="0"/>
              </a:spcBef>
              <a:spcAft>
                <a:spcPts val="0"/>
              </a:spcAft>
              <a:buClr>
                <a:srgbClr val="000000"/>
              </a:buClr>
              <a:buSzPts val="1800"/>
              <a:buChar char="•"/>
            </a:pPr>
            <a:r>
              <a:rPr lang="en-US" sz="1800">
                <a:solidFill>
                  <a:srgbClr val="000000"/>
                </a:solidFill>
              </a:rPr>
              <a:t>In what subject areas are they excelling? Why?</a:t>
            </a:r>
            <a:endParaRPr sz="1800">
              <a:solidFill>
                <a:srgbClr val="000000"/>
              </a:solidFill>
            </a:endParaRPr>
          </a:p>
          <a:p>
            <a:pPr marL="914400" lvl="1" indent="-342900" rtl="0">
              <a:lnSpc>
                <a:spcPct val="100000"/>
              </a:lnSpc>
              <a:spcBef>
                <a:spcPts val="0"/>
              </a:spcBef>
              <a:spcAft>
                <a:spcPts val="0"/>
              </a:spcAft>
              <a:buClr>
                <a:srgbClr val="000000"/>
              </a:buClr>
              <a:buSzPts val="1800"/>
              <a:buChar char="•"/>
            </a:pPr>
            <a:r>
              <a:rPr lang="en-US" sz="1800">
                <a:solidFill>
                  <a:srgbClr val="000000"/>
                </a:solidFill>
              </a:rPr>
              <a:t>In what subject areas are they struggling? Why?</a:t>
            </a:r>
            <a:endParaRPr sz="1800">
              <a:solidFill>
                <a:srgbClr val="000000"/>
              </a:solidFill>
            </a:endParaRPr>
          </a:p>
          <a:p>
            <a:pPr marL="914400" lvl="1" indent="-342900" rtl="0">
              <a:lnSpc>
                <a:spcPct val="100000"/>
              </a:lnSpc>
              <a:spcBef>
                <a:spcPts val="0"/>
              </a:spcBef>
              <a:spcAft>
                <a:spcPts val="0"/>
              </a:spcAft>
              <a:buClr>
                <a:srgbClr val="000000"/>
              </a:buClr>
              <a:buSzPts val="1800"/>
              <a:buChar char="•"/>
            </a:pPr>
            <a:r>
              <a:rPr lang="en-US" sz="1800">
                <a:solidFill>
                  <a:srgbClr val="000000"/>
                </a:solidFill>
              </a:rPr>
              <a:t>Which students are struggling the most? Why?</a:t>
            </a:r>
            <a:endParaRPr sz="1800">
              <a:solidFill>
                <a:srgbClr val="000000"/>
              </a:solidFill>
            </a:endParaRPr>
          </a:p>
          <a:p>
            <a:pPr marL="914400" lvl="1" indent="-342900" rtl="0">
              <a:lnSpc>
                <a:spcPct val="100000"/>
              </a:lnSpc>
              <a:spcBef>
                <a:spcPts val="0"/>
              </a:spcBef>
              <a:spcAft>
                <a:spcPts val="0"/>
              </a:spcAft>
              <a:buClr>
                <a:srgbClr val="000000"/>
              </a:buClr>
              <a:buSzPts val="1800"/>
              <a:buChar char="•"/>
            </a:pPr>
            <a:r>
              <a:rPr lang="en-US" sz="1800">
                <a:solidFill>
                  <a:srgbClr val="000000"/>
                </a:solidFill>
              </a:rPr>
              <a:t>What questions might families have about these data?</a:t>
            </a:r>
            <a:endParaRPr sz="1800">
              <a:solidFill>
                <a:srgbClr val="000000"/>
              </a:solidFill>
            </a:endParaRPr>
          </a:p>
          <a:p>
            <a:pPr marL="457200" lvl="0" indent="-342900" rtl="0">
              <a:lnSpc>
                <a:spcPct val="100000"/>
              </a:lnSpc>
              <a:spcBef>
                <a:spcPts val="1000"/>
              </a:spcBef>
              <a:spcAft>
                <a:spcPts val="0"/>
              </a:spcAft>
              <a:buClr>
                <a:srgbClr val="000000"/>
              </a:buClr>
              <a:buSzPts val="1800"/>
              <a:buChar char="•"/>
            </a:pPr>
            <a:r>
              <a:rPr lang="en-US" sz="1800" b="1">
                <a:solidFill>
                  <a:srgbClr val="000000"/>
                </a:solidFill>
              </a:rPr>
              <a:t>Improvement strategies:</a:t>
            </a:r>
            <a:r>
              <a:rPr lang="en-US" sz="1800">
                <a:solidFill>
                  <a:srgbClr val="000000"/>
                </a:solidFill>
              </a:rPr>
              <a:t> </a:t>
            </a:r>
            <a:endParaRPr sz="1800">
              <a:solidFill>
                <a:srgbClr val="000000"/>
              </a:solidFill>
            </a:endParaRPr>
          </a:p>
          <a:p>
            <a:pPr marL="914400" lvl="1" indent="-342900" rtl="0">
              <a:lnSpc>
                <a:spcPct val="100000"/>
              </a:lnSpc>
              <a:spcBef>
                <a:spcPts val="0"/>
              </a:spcBef>
              <a:spcAft>
                <a:spcPts val="0"/>
              </a:spcAft>
              <a:buClr>
                <a:srgbClr val="000000"/>
              </a:buClr>
              <a:buSzPts val="1800"/>
              <a:buChar char="•"/>
            </a:pPr>
            <a:r>
              <a:rPr lang="en-US" sz="1800">
                <a:solidFill>
                  <a:srgbClr val="000000"/>
                </a:solidFill>
              </a:rPr>
              <a:t>What new programs, courses or enrichment opportunities did you provide students that helped them achieve their learning goals?</a:t>
            </a:r>
            <a:endParaRPr sz="1800">
              <a:solidFill>
                <a:srgbClr val="000000"/>
              </a:solidFill>
            </a:endParaRPr>
          </a:p>
          <a:p>
            <a:pPr marL="914400" lvl="1" indent="-342900" rtl="0">
              <a:lnSpc>
                <a:spcPct val="100000"/>
              </a:lnSpc>
              <a:spcBef>
                <a:spcPts val="0"/>
              </a:spcBef>
              <a:spcAft>
                <a:spcPts val="0"/>
              </a:spcAft>
              <a:buClr>
                <a:srgbClr val="000000"/>
              </a:buClr>
              <a:buSzPts val="1800"/>
              <a:buChar char="•"/>
            </a:pPr>
            <a:r>
              <a:rPr lang="en-US" sz="1800">
                <a:solidFill>
                  <a:srgbClr val="000000"/>
                </a:solidFill>
              </a:rPr>
              <a:t>What will you do differently this year to sustain your success and address gaps?</a:t>
            </a:r>
            <a:endParaRPr sz="1800">
              <a:solidFill>
                <a:srgbClr val="000000"/>
              </a:solidFill>
            </a:endParaRPr>
          </a:p>
          <a:p>
            <a:pPr marL="457200" lvl="0" indent="-342900" rtl="0">
              <a:spcBef>
                <a:spcPts val="1000"/>
              </a:spcBef>
              <a:spcAft>
                <a:spcPts val="0"/>
              </a:spcAft>
              <a:buSzPts val="1800"/>
              <a:buChar char="•"/>
            </a:pPr>
            <a:r>
              <a:rPr lang="en-US" sz="1800" b="1"/>
              <a:t>Family engagement: </a:t>
            </a:r>
            <a:endParaRPr sz="1800" b="1"/>
          </a:p>
          <a:p>
            <a:pPr marL="914400" lvl="1" indent="-342900" rtl="0">
              <a:spcBef>
                <a:spcPts val="0"/>
              </a:spcBef>
              <a:spcAft>
                <a:spcPts val="0"/>
              </a:spcAft>
              <a:buSzPts val="1800"/>
              <a:buChar char="•"/>
            </a:pPr>
            <a:r>
              <a:rPr lang="en-US" sz="1800"/>
              <a:t>How engaged were families in their child’s education this past year? </a:t>
            </a:r>
            <a:endParaRPr sz="1800"/>
          </a:p>
          <a:p>
            <a:pPr marL="914400" lvl="1" indent="-342900" rtl="0">
              <a:spcBef>
                <a:spcPts val="0"/>
              </a:spcBef>
              <a:spcAft>
                <a:spcPts val="1000"/>
              </a:spcAft>
              <a:buSzPts val="1800"/>
              <a:buChar char="•"/>
            </a:pPr>
            <a:r>
              <a:rPr lang="en-US" sz="1800"/>
              <a:t>What can you do to improve communication with families this year?</a:t>
            </a:r>
            <a:endParaRPr sz="1800">
              <a:solidFill>
                <a:srgbClr val="000000"/>
              </a:solidFil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p7" descr="Louisiana Believes (PPT Transition Background).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52" name="Google Shape;52;p7"/>
          <p:cNvSpPr txBox="1"/>
          <p:nvPr/>
        </p:nvSpPr>
        <p:spPr>
          <a:xfrm>
            <a:off x="0" y="2514600"/>
            <a:ext cx="9144000" cy="18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US" sz="3200" b="1" i="0" u="none" strike="noStrike" cap="none" dirty="0">
                <a:solidFill>
                  <a:srgbClr val="FF0000"/>
                </a:solidFill>
                <a:latin typeface="Calibri"/>
                <a:ea typeface="Calibri"/>
                <a:cs typeface="Calibri"/>
                <a:sym typeface="Calibri"/>
              </a:rPr>
              <a:t>Pelican Academy</a:t>
            </a:r>
            <a:endParaRPr dirty="0"/>
          </a:p>
          <a:p>
            <a:pPr marL="0" marR="0" lvl="0" indent="0" algn="ctr" rtl="0">
              <a:lnSpc>
                <a:spcPct val="100000"/>
              </a:lnSpc>
              <a:spcBef>
                <a:spcPts val="0"/>
              </a:spcBef>
              <a:spcAft>
                <a:spcPts val="0"/>
              </a:spcAft>
              <a:buClr>
                <a:srgbClr val="333333"/>
              </a:buClr>
              <a:buSzPts val="800"/>
              <a:buFont typeface="Calibri"/>
              <a:buNone/>
            </a:pPr>
            <a:r>
              <a:rPr lang="en-US" sz="3200" b="1" dirty="0" smtClean="0">
                <a:solidFill>
                  <a:srgbClr val="333333"/>
                </a:solidFill>
                <a:latin typeface="Calibri"/>
                <a:ea typeface="Calibri"/>
                <a:cs typeface="Calibri"/>
                <a:sym typeface="Calibri"/>
              </a:rPr>
              <a:t>2018-2019 </a:t>
            </a:r>
            <a:r>
              <a:rPr lang="en-US" sz="3200" b="1" dirty="0">
                <a:solidFill>
                  <a:srgbClr val="333333"/>
                </a:solidFill>
                <a:latin typeface="Calibri"/>
                <a:ea typeface="Calibri"/>
                <a:cs typeface="Calibri"/>
                <a:sym typeface="Calibri"/>
              </a:rPr>
              <a:t>School Performance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8"/>
          <p:cNvSpPr/>
          <p:nvPr/>
        </p:nvSpPr>
        <p:spPr>
          <a:xfrm>
            <a:off x="0" y="1637909"/>
            <a:ext cx="9144000" cy="609600"/>
          </a:xfrm>
          <a:prstGeom prst="rect">
            <a:avLst/>
          </a:prstGeom>
          <a:solidFill>
            <a:srgbClr val="B6DDE7"/>
          </a:solidFill>
          <a:ln>
            <a:noFill/>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1" i="0" u="none" strike="noStrike" cap="none">
              <a:solidFill>
                <a:srgbClr val="FFFFFF"/>
              </a:solidFill>
              <a:latin typeface="Calibri"/>
              <a:ea typeface="Calibri"/>
              <a:cs typeface="Calibri"/>
              <a:sym typeface="Calibri"/>
            </a:endParaRPr>
          </a:p>
        </p:txBody>
      </p:sp>
      <p:sp>
        <p:nvSpPr>
          <p:cNvPr id="59" name="Google Shape;59;p8"/>
          <p:cNvSpPr txBox="1">
            <a:spLocks noGrp="1"/>
          </p:cNvSpPr>
          <p:nvPr>
            <p:ph type="body" idx="1"/>
          </p:nvPr>
        </p:nvSpPr>
        <p:spPr>
          <a:xfrm>
            <a:off x="533400" y="1714099"/>
            <a:ext cx="8229600" cy="4053900"/>
          </a:xfrm>
          <a:prstGeom prst="rect">
            <a:avLst/>
          </a:prstGeom>
          <a:noFill/>
          <a:ln>
            <a:noFill/>
          </a:ln>
        </p:spPr>
        <p:txBody>
          <a:bodyPr spcFirstLastPara="1" wrap="square" lIns="91425" tIns="45700" rIns="91425" bIns="45700" anchor="t" anchorCtr="0">
            <a:noAutofit/>
          </a:bodyPr>
          <a:lstStyle/>
          <a:p>
            <a:pPr marL="230186" marR="0" lvl="0" indent="-230186" algn="l" rtl="0">
              <a:lnSpc>
                <a:spcPct val="100000"/>
              </a:lnSpc>
              <a:spcBef>
                <a:spcPts val="0"/>
              </a:spcBef>
              <a:spcAft>
                <a:spcPts val="0"/>
              </a:spcAft>
              <a:buClr>
                <a:schemeClr val="dk1"/>
              </a:buClr>
              <a:buSzPts val="2400"/>
              <a:buFont typeface="Arial"/>
              <a:buChar char="•"/>
            </a:pPr>
            <a:r>
              <a:rPr lang="en-US" sz="2400" b="1" i="0" u="none" strike="noStrike" cap="none" dirty="0">
                <a:solidFill>
                  <a:schemeClr val="dk1"/>
                </a:solidFill>
                <a:latin typeface="Calibri"/>
                <a:ea typeface="Calibri"/>
                <a:cs typeface="Calibri"/>
                <a:sym typeface="Calibri"/>
              </a:rPr>
              <a:t>Looking Back at </a:t>
            </a:r>
            <a:r>
              <a:rPr lang="en-US" sz="2400" b="1" i="0" u="none" strike="noStrike" cap="none" dirty="0" smtClean="0">
                <a:solidFill>
                  <a:schemeClr val="dk1"/>
                </a:solidFill>
                <a:latin typeface="Calibri"/>
                <a:ea typeface="Calibri"/>
                <a:cs typeface="Calibri"/>
                <a:sym typeface="Calibri"/>
              </a:rPr>
              <a:t>201</a:t>
            </a:r>
            <a:r>
              <a:rPr lang="en-US" sz="2400" b="1" dirty="0" smtClean="0"/>
              <a:t>8</a:t>
            </a:r>
            <a:r>
              <a:rPr lang="en-US" sz="2400" b="1" i="0" u="none" strike="noStrike" cap="none" dirty="0" smtClean="0">
                <a:solidFill>
                  <a:schemeClr val="dk1"/>
                </a:solidFill>
                <a:latin typeface="Calibri"/>
                <a:ea typeface="Calibri"/>
                <a:cs typeface="Calibri"/>
                <a:sym typeface="Calibri"/>
              </a:rPr>
              <a:t>-201</a:t>
            </a:r>
            <a:r>
              <a:rPr lang="en-US" sz="2400" b="1" dirty="0"/>
              <a:t>9</a:t>
            </a:r>
            <a:endParaRPr dirty="0"/>
          </a:p>
          <a:p>
            <a:pPr marL="0" marR="0" lvl="0" indent="0" algn="l" rtl="0">
              <a:lnSpc>
                <a:spcPct val="100000"/>
              </a:lnSpc>
              <a:spcBef>
                <a:spcPts val="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230188" marR="0" lvl="0" indent="-230188" algn="l" rtl="0">
              <a:lnSpc>
                <a:spcPct val="100000"/>
              </a:lnSpc>
              <a:spcBef>
                <a:spcPts val="0"/>
              </a:spcBef>
              <a:spcAft>
                <a:spcPts val="0"/>
              </a:spcAft>
              <a:buClr>
                <a:schemeClr val="dk1"/>
              </a:buClr>
              <a:buSzPts val="2400"/>
              <a:buFont typeface="Arial"/>
              <a:buChar char="•"/>
            </a:pPr>
            <a:r>
              <a:rPr lang="en-US" sz="2400" b="0" i="0" u="none" strike="noStrike" cap="none" dirty="0" smtClean="0">
                <a:solidFill>
                  <a:schemeClr val="dk1"/>
                </a:solidFill>
                <a:latin typeface="Calibri"/>
                <a:ea typeface="Calibri"/>
                <a:cs typeface="Calibri"/>
                <a:sym typeface="Calibri"/>
              </a:rPr>
              <a:t>201</a:t>
            </a:r>
            <a:r>
              <a:rPr lang="en-US" sz="2400" dirty="0" smtClean="0"/>
              <a:t>9</a:t>
            </a:r>
            <a:r>
              <a:rPr lang="en-US" sz="2400" b="0" i="0" u="none" strike="noStrike" cap="none" dirty="0" smtClean="0">
                <a:solidFill>
                  <a:schemeClr val="dk1"/>
                </a:solidFill>
                <a:latin typeface="Calibri"/>
                <a:ea typeface="Calibri"/>
                <a:cs typeface="Calibri"/>
                <a:sym typeface="Calibri"/>
              </a:rPr>
              <a:t>-2020 </a:t>
            </a:r>
            <a:r>
              <a:rPr lang="en-US" sz="2400" b="0" i="0" u="none" strike="noStrike" cap="none" dirty="0">
                <a:solidFill>
                  <a:schemeClr val="dk1"/>
                </a:solidFill>
                <a:latin typeface="Calibri"/>
                <a:ea typeface="Calibri"/>
                <a:cs typeface="Calibri"/>
                <a:sym typeface="Calibri"/>
              </a:rPr>
              <a:t>Priorities</a:t>
            </a:r>
            <a:endParaRPr dirty="0"/>
          </a:p>
          <a:p>
            <a:pPr marL="230188" marR="0" lvl="0" indent="-230188" algn="l" rtl="0">
              <a:lnSpc>
                <a:spcPct val="100000"/>
              </a:lnSpc>
              <a:spcBef>
                <a:spcPts val="48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Supporting Student Learning at Home</a:t>
            </a:r>
            <a:endParaRPr dirty="0"/>
          </a:p>
          <a:p>
            <a:pPr marL="0" marR="0" lvl="0" indent="0" algn="l"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Calibri"/>
              <a:ea typeface="Calibri"/>
              <a:cs typeface="Calibri"/>
              <a:sym typeface="Calibri"/>
            </a:endParaRPr>
          </a:p>
          <a:p>
            <a:pPr marL="230186" marR="0" lvl="0" indent="-230186" algn="l" rtl="0">
              <a:lnSpc>
                <a:spcPct val="10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Appendix</a:t>
            </a:r>
            <a:endParaRPr dirty="0"/>
          </a:p>
          <a:p>
            <a:pPr marL="0" marR="0" lvl="0" indent="0" algn="l" rtl="0">
              <a:lnSpc>
                <a:spcPct val="100000"/>
              </a:lnSpc>
              <a:spcBef>
                <a:spcPts val="48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230188" marR="0" lvl="0" indent="-230188" algn="l" rtl="0">
              <a:lnSpc>
                <a:spcPct val="100000"/>
              </a:lnSpc>
              <a:spcBef>
                <a:spcPts val="480"/>
              </a:spcBef>
              <a:spcAft>
                <a:spcPts val="0"/>
              </a:spcAft>
              <a:buClr>
                <a:schemeClr val="dk1"/>
              </a:buClr>
              <a:buSzPts val="600"/>
              <a:buFont typeface="Arial"/>
              <a:buNone/>
            </a:pPr>
            <a:endParaRPr sz="2400" b="0" i="0" u="none" strike="noStrike" cap="none" dirty="0">
              <a:solidFill>
                <a:schemeClr val="dk1"/>
              </a:solidFill>
              <a:latin typeface="Calibri"/>
              <a:ea typeface="Calibri"/>
              <a:cs typeface="Calibri"/>
              <a:sym typeface="Calibri"/>
            </a:endParaRPr>
          </a:p>
          <a:p>
            <a:pPr marL="230188" marR="0" lvl="0" indent="-230188" algn="l" rtl="0">
              <a:lnSpc>
                <a:spcPct val="100000"/>
              </a:lnSpc>
              <a:spcBef>
                <a:spcPts val="640"/>
              </a:spcBef>
              <a:spcAft>
                <a:spcPts val="0"/>
              </a:spcAft>
              <a:buClr>
                <a:schemeClr val="dk1"/>
              </a:buClr>
              <a:buSzPts val="800"/>
              <a:buFont typeface="Arial"/>
              <a:buNone/>
            </a:pPr>
            <a:endParaRPr sz="3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a:p>
            <a:pPr marL="230188" marR="0" lvl="0" indent="-230188"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a:p>
            <a:pPr marL="230188" marR="0" lvl="0" indent="-230188"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800"/>
              <a:buFont typeface="Arial"/>
              <a:buNone/>
            </a:pPr>
            <a:endParaRPr sz="3200" b="0" i="1" u="none" strike="noStrike" cap="none" dirty="0">
              <a:solidFill>
                <a:srgbClr val="FF0000"/>
              </a:solidFill>
              <a:latin typeface="Calibri"/>
              <a:ea typeface="Calibri"/>
              <a:cs typeface="Calibri"/>
              <a:sym typeface="Calibri"/>
            </a:endParaRPr>
          </a:p>
          <a:p>
            <a:pPr marL="230188" marR="0" lvl="0" indent="-230188" algn="l" rtl="0">
              <a:lnSpc>
                <a:spcPct val="100000"/>
              </a:lnSpc>
              <a:spcBef>
                <a:spcPts val="640"/>
              </a:spcBef>
              <a:spcAft>
                <a:spcPts val="0"/>
              </a:spcAft>
              <a:buClr>
                <a:schemeClr val="dk1"/>
              </a:buClr>
              <a:buSzPts val="800"/>
              <a:buFont typeface="Arial"/>
              <a:buNone/>
            </a:pPr>
            <a:endParaRPr sz="3200" b="0" i="0" u="none" strike="noStrike" cap="none" dirty="0">
              <a:solidFill>
                <a:schemeClr val="dk1"/>
              </a:solidFill>
              <a:latin typeface="Calibri"/>
              <a:ea typeface="Calibri"/>
              <a:cs typeface="Calibri"/>
              <a:sym typeface="Calibri"/>
            </a:endParaRPr>
          </a:p>
        </p:txBody>
      </p:sp>
      <p:sp>
        <p:nvSpPr>
          <p:cNvPr id="60" name="Google Shape;60;p8"/>
          <p:cNvSpPr txBox="1">
            <a:spLocks noGrp="1"/>
          </p:cNvSpPr>
          <p:nvPr>
            <p:ph type="title"/>
          </p:nvPr>
        </p:nvSpPr>
        <p:spPr>
          <a:xfrm>
            <a:off x="0" y="0"/>
            <a:ext cx="91440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US" sz="2800" b="0" i="0" u="none" strike="noStrike" cap="none">
                <a:solidFill>
                  <a:srgbClr val="333333"/>
                </a:solidFill>
                <a:latin typeface="Calibri"/>
                <a:ea typeface="Calibri"/>
                <a:cs typeface="Calibri"/>
                <a:sym typeface="Calibri"/>
              </a:rPr>
              <a:t>Agenda</a:t>
            </a:r>
            <a:endParaRPr/>
          </a:p>
        </p:txBody>
      </p:sp>
      <p:sp>
        <p:nvSpPr>
          <p:cNvPr id="61" name="Google Shape;61;p8"/>
          <p:cNvSpPr txBox="1">
            <a:spLocks noGrp="1"/>
          </p:cNvSpPr>
          <p:nvPr>
            <p:ph type="sldNum" idx="12"/>
          </p:nvPr>
        </p:nvSpPr>
        <p:spPr>
          <a:xfrm>
            <a:off x="7010400" y="6553200"/>
            <a:ext cx="2133599" cy="34289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Arial"/>
              <a:buNone/>
            </a:pPr>
            <a:fld id="{00000000-1234-1234-1234-123412341234}" type="slidenum">
              <a:rPr lang="en-US" sz="1200" b="0" i="0" u="none" strike="noStrike" cap="none">
                <a:solidFill>
                  <a:srgbClr val="888888"/>
                </a:solidFill>
                <a:latin typeface="Arial"/>
                <a:ea typeface="Arial"/>
                <a:cs typeface="Arial"/>
                <a:sym typeface="Arial"/>
              </a:rPr>
              <a:t>5</a:t>
            </a:fld>
            <a:endParaRPr sz="1200" b="0" i="0" u="none" strike="noStrike" cap="none">
              <a:solidFill>
                <a:srgbClr val="888888"/>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0" y="0"/>
            <a:ext cx="9144000" cy="135441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US" sz="2800" b="0" i="0" u="none" strike="noStrike" cap="none" dirty="0">
                <a:solidFill>
                  <a:srgbClr val="333333"/>
                </a:solidFill>
                <a:latin typeface="Calibri"/>
                <a:ea typeface="Calibri"/>
                <a:cs typeface="Calibri"/>
                <a:sym typeface="Calibri"/>
              </a:rPr>
              <a:t>Pelican Pride in </a:t>
            </a:r>
            <a:r>
              <a:rPr lang="en-US" sz="2800" b="0" i="0" u="none" strike="noStrike" cap="none" dirty="0" smtClean="0">
                <a:solidFill>
                  <a:srgbClr val="333333"/>
                </a:solidFill>
                <a:latin typeface="Calibri"/>
                <a:ea typeface="Calibri"/>
                <a:cs typeface="Calibri"/>
                <a:sym typeface="Calibri"/>
              </a:rPr>
              <a:t>201</a:t>
            </a:r>
            <a:r>
              <a:rPr lang="en-US" sz="2800" dirty="0" smtClean="0"/>
              <a:t>8</a:t>
            </a:r>
            <a:r>
              <a:rPr lang="en-US" sz="2800" b="0" i="0" u="none" strike="noStrike" cap="none" dirty="0" smtClean="0">
                <a:solidFill>
                  <a:srgbClr val="333333"/>
                </a:solidFill>
                <a:latin typeface="Calibri"/>
                <a:ea typeface="Calibri"/>
                <a:cs typeface="Calibri"/>
                <a:sym typeface="Calibri"/>
              </a:rPr>
              <a:t>-201</a:t>
            </a:r>
            <a:r>
              <a:rPr lang="en-US" sz="2800" dirty="0"/>
              <a:t>9</a:t>
            </a:r>
            <a:endParaRPr dirty="0"/>
          </a:p>
        </p:txBody>
      </p:sp>
      <p:sp>
        <p:nvSpPr>
          <p:cNvPr id="68" name="Google Shape;68;p9"/>
          <p:cNvSpPr txBox="1">
            <a:spLocks noGrp="1"/>
          </p:cNvSpPr>
          <p:nvPr>
            <p:ph type="body" idx="1"/>
          </p:nvPr>
        </p:nvSpPr>
        <p:spPr>
          <a:xfrm>
            <a:off x="152400" y="1430039"/>
            <a:ext cx="8839199" cy="49226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50"/>
              <a:buFont typeface="Arial"/>
              <a:buNone/>
            </a:pPr>
            <a:endParaRPr sz="1000" b="0" i="0" u="none" strike="noStrike" cap="none" dirty="0">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r>
              <a:rPr lang="en-US" sz="1800" b="0" i="0" u="none" strike="noStrike" cap="none" dirty="0">
                <a:solidFill>
                  <a:srgbClr val="FF0000"/>
                </a:solidFill>
                <a:latin typeface="Calibri"/>
                <a:ea typeface="Calibri"/>
                <a:cs typeface="Calibri"/>
                <a:sym typeface="Calibri"/>
              </a:rPr>
              <a:t>Our Pelican nation had a great year in </a:t>
            </a:r>
            <a:r>
              <a:rPr lang="en-US" sz="1800" b="0" i="0" u="none" strike="noStrike" cap="none" dirty="0" smtClean="0">
                <a:solidFill>
                  <a:srgbClr val="FF0000"/>
                </a:solidFill>
                <a:latin typeface="Calibri"/>
                <a:ea typeface="Calibri"/>
                <a:cs typeface="Calibri"/>
                <a:sym typeface="Calibri"/>
              </a:rPr>
              <a:t>201</a:t>
            </a:r>
            <a:r>
              <a:rPr lang="en-US" sz="1800" dirty="0" smtClean="0">
                <a:solidFill>
                  <a:srgbClr val="FF0000"/>
                </a:solidFill>
              </a:rPr>
              <a:t>8</a:t>
            </a:r>
            <a:r>
              <a:rPr lang="en-US" sz="1800" b="0" i="0" u="none" strike="noStrike" cap="none" dirty="0" smtClean="0">
                <a:solidFill>
                  <a:srgbClr val="FF0000"/>
                </a:solidFill>
                <a:latin typeface="Calibri"/>
                <a:ea typeface="Calibri"/>
                <a:cs typeface="Calibri"/>
                <a:sym typeface="Calibri"/>
              </a:rPr>
              <a:t>-201</a:t>
            </a:r>
            <a:r>
              <a:rPr lang="en-US" sz="1800" dirty="0">
                <a:solidFill>
                  <a:srgbClr val="FF0000"/>
                </a:solidFill>
              </a:rPr>
              <a:t>9</a:t>
            </a:r>
            <a:r>
              <a:rPr lang="en-US" sz="1800" b="0" i="0" u="none" strike="noStrike" cap="none" dirty="0" smtClean="0">
                <a:solidFill>
                  <a:srgbClr val="FF0000"/>
                </a:solidFill>
                <a:latin typeface="Calibri"/>
                <a:ea typeface="Calibri"/>
                <a:cs typeface="Calibri"/>
                <a:sym typeface="Calibri"/>
              </a:rPr>
              <a:t>. </a:t>
            </a:r>
            <a:r>
              <a:rPr lang="en-US" sz="1800" b="0" i="0" u="none" strike="noStrike" cap="none" dirty="0">
                <a:solidFill>
                  <a:srgbClr val="FF0000"/>
                </a:solidFill>
                <a:latin typeface="Calibri"/>
                <a:ea typeface="Calibri"/>
                <a:cs typeface="Calibri"/>
                <a:sym typeface="Calibri"/>
              </a:rPr>
              <a:t>Here are a few of our successes:</a:t>
            </a:r>
            <a:endParaRPr dirty="0"/>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rgbClr val="FF0000"/>
              </a:solidFill>
              <a:latin typeface="Calibri"/>
              <a:ea typeface="Calibri"/>
              <a:cs typeface="Calibri"/>
              <a:sym typeface="Calibri"/>
            </a:endParaRPr>
          </a:p>
          <a:p>
            <a:pPr marL="457200" marR="0" lvl="0" indent="-342900" algn="l" rtl="0">
              <a:lnSpc>
                <a:spcPct val="100000"/>
              </a:lnSpc>
              <a:spcBef>
                <a:spcPts val="0"/>
              </a:spcBef>
              <a:spcAft>
                <a:spcPts val="0"/>
              </a:spcAft>
              <a:buClr>
                <a:srgbClr val="FF0000"/>
              </a:buClr>
              <a:buSzPts val="1800"/>
              <a:buFont typeface="Arial"/>
              <a:buChar char="•"/>
            </a:pPr>
            <a:r>
              <a:rPr lang="en-US" sz="1800" b="0" i="0" u="none" strike="noStrike" cap="none" dirty="0">
                <a:solidFill>
                  <a:srgbClr val="FF0000"/>
                </a:solidFill>
                <a:latin typeface="Calibri"/>
                <a:ea typeface="Calibri"/>
                <a:cs typeface="Calibri"/>
                <a:sym typeface="Calibri"/>
              </a:rPr>
              <a:t>Our students grew from 17 percent mastering grade-level skills at the beginning of the year, to 34 percent mastering grade-level skills at the end of the year. That’s 100 percent improvement.</a:t>
            </a:r>
            <a:endParaRPr dirty="0"/>
          </a:p>
          <a:p>
            <a:pPr marL="0" marR="0" lvl="0" indent="0" algn="l" rtl="0">
              <a:lnSpc>
                <a:spcPct val="100000"/>
              </a:lnSpc>
              <a:spcBef>
                <a:spcPts val="0"/>
              </a:spcBef>
              <a:spcAft>
                <a:spcPts val="0"/>
              </a:spcAft>
              <a:buClr>
                <a:schemeClr val="dk1"/>
              </a:buClr>
              <a:buSzPts val="250"/>
              <a:buFont typeface="Arial"/>
              <a:buNone/>
            </a:pPr>
            <a:endParaRPr sz="1000" b="0" i="0" u="none" strike="noStrike" cap="none" dirty="0">
              <a:solidFill>
                <a:srgbClr val="FF0000"/>
              </a:solidFill>
              <a:latin typeface="Calibri"/>
              <a:ea typeface="Calibri"/>
              <a:cs typeface="Calibri"/>
              <a:sym typeface="Calibri"/>
            </a:endParaRPr>
          </a:p>
          <a:p>
            <a:pPr marL="457200" marR="0" lvl="0" indent="-342900" algn="l" rtl="0">
              <a:lnSpc>
                <a:spcPct val="100000"/>
              </a:lnSpc>
              <a:spcBef>
                <a:spcPts val="0"/>
              </a:spcBef>
              <a:spcAft>
                <a:spcPts val="0"/>
              </a:spcAft>
              <a:buClr>
                <a:srgbClr val="FF0000"/>
              </a:buClr>
              <a:buSzPts val="1800"/>
              <a:buFont typeface="Arial"/>
              <a:buChar char="•"/>
            </a:pPr>
            <a:r>
              <a:rPr lang="en-US" sz="1800" b="0" i="0" u="none" strike="noStrike" cap="none" dirty="0">
                <a:solidFill>
                  <a:srgbClr val="FF0000"/>
                </a:solidFill>
                <a:latin typeface="Calibri"/>
                <a:ea typeface="Calibri"/>
                <a:cs typeface="Calibri"/>
                <a:sym typeface="Calibri"/>
              </a:rPr>
              <a:t>87 percent of our eighth graders successfully transitioned to high school. </a:t>
            </a:r>
            <a:endParaRPr dirty="0"/>
          </a:p>
          <a:p>
            <a:pPr marL="0" marR="0" lvl="0" indent="0" algn="l" rtl="0">
              <a:lnSpc>
                <a:spcPct val="100000"/>
              </a:lnSpc>
              <a:spcBef>
                <a:spcPts val="0"/>
              </a:spcBef>
              <a:spcAft>
                <a:spcPts val="0"/>
              </a:spcAft>
              <a:buClr>
                <a:schemeClr val="dk1"/>
              </a:buClr>
              <a:buSzPts val="250"/>
              <a:buFont typeface="Arial"/>
              <a:buNone/>
            </a:pPr>
            <a:endParaRPr sz="1000" b="0" i="0" u="none" strike="noStrike" cap="none" dirty="0">
              <a:solidFill>
                <a:srgbClr val="FF0000"/>
              </a:solidFill>
              <a:latin typeface="Calibri"/>
              <a:ea typeface="Calibri"/>
              <a:cs typeface="Calibri"/>
              <a:sym typeface="Calibri"/>
            </a:endParaRPr>
          </a:p>
          <a:p>
            <a:pPr marL="457200" marR="0" lvl="0" indent="-342900" algn="l" rtl="0">
              <a:lnSpc>
                <a:spcPct val="100000"/>
              </a:lnSpc>
              <a:spcBef>
                <a:spcPts val="0"/>
              </a:spcBef>
              <a:spcAft>
                <a:spcPts val="0"/>
              </a:spcAft>
              <a:buClr>
                <a:srgbClr val="FF0000"/>
              </a:buClr>
              <a:buSzPts val="1800"/>
              <a:buFont typeface="Arial"/>
              <a:buChar char="•"/>
            </a:pPr>
            <a:r>
              <a:rPr lang="en-US" sz="1800" b="0" i="0" u="none" strike="noStrike" cap="none" dirty="0">
                <a:solidFill>
                  <a:srgbClr val="FF0000"/>
                </a:solidFill>
                <a:latin typeface="Calibri"/>
                <a:ea typeface="Calibri"/>
                <a:cs typeface="Calibri"/>
                <a:sym typeface="Calibri"/>
              </a:rPr>
              <a:t>Our fourth grade choir won the state choir competition.</a:t>
            </a:r>
            <a:endParaRPr dirty="0"/>
          </a:p>
          <a:p>
            <a:pPr marL="0" marR="0" lvl="0" indent="0" algn="l" rtl="0">
              <a:lnSpc>
                <a:spcPct val="100000"/>
              </a:lnSpc>
              <a:spcBef>
                <a:spcPts val="0"/>
              </a:spcBef>
              <a:spcAft>
                <a:spcPts val="0"/>
              </a:spcAft>
              <a:buClr>
                <a:schemeClr val="dk1"/>
              </a:buClr>
              <a:buSzPts val="250"/>
              <a:buFont typeface="Arial"/>
              <a:buNone/>
            </a:pPr>
            <a:endParaRPr sz="1000" b="0" i="0" u="none" strike="noStrike" cap="none" dirty="0">
              <a:solidFill>
                <a:srgbClr val="FF0000"/>
              </a:solidFill>
              <a:latin typeface="Calibri"/>
              <a:ea typeface="Calibri"/>
              <a:cs typeface="Calibri"/>
              <a:sym typeface="Calibri"/>
            </a:endParaRPr>
          </a:p>
          <a:p>
            <a:pPr marL="457200" marR="0" lvl="0" indent="-342900" algn="l" rtl="0">
              <a:lnSpc>
                <a:spcPct val="100000"/>
              </a:lnSpc>
              <a:spcBef>
                <a:spcPts val="0"/>
              </a:spcBef>
              <a:spcAft>
                <a:spcPts val="0"/>
              </a:spcAft>
              <a:buClr>
                <a:srgbClr val="FF0000"/>
              </a:buClr>
              <a:buSzPts val="1800"/>
              <a:buFont typeface="Arial"/>
              <a:buChar char="•"/>
            </a:pPr>
            <a:r>
              <a:rPr lang="en-US" sz="1800" b="0" i="0" u="none" strike="noStrike" cap="none" dirty="0">
                <a:solidFill>
                  <a:srgbClr val="FF0000"/>
                </a:solidFill>
                <a:latin typeface="Calibri"/>
                <a:ea typeface="Calibri"/>
                <a:cs typeface="Calibri"/>
                <a:sym typeface="Calibri"/>
              </a:rPr>
              <a:t>Mr. Theodore was named the Louisiana Elementary School Teacher of the Year.</a:t>
            </a:r>
            <a:endParaRPr dirty="0"/>
          </a:p>
          <a:p>
            <a:pPr marL="0" marR="0" lvl="0" indent="0" algn="l" rtl="0">
              <a:lnSpc>
                <a:spcPct val="100000"/>
              </a:lnSpc>
              <a:spcBef>
                <a:spcPts val="0"/>
              </a:spcBef>
              <a:spcAft>
                <a:spcPts val="0"/>
              </a:spcAft>
              <a:buClr>
                <a:schemeClr val="dk1"/>
              </a:buClr>
              <a:buSzPts val="250"/>
              <a:buFont typeface="Arial"/>
              <a:buNone/>
            </a:pPr>
            <a:endParaRPr sz="1000" b="0" i="0" u="none" strike="noStrike" cap="none" dirty="0">
              <a:solidFill>
                <a:srgbClr val="FF0000"/>
              </a:solidFill>
              <a:latin typeface="Calibri"/>
              <a:ea typeface="Calibri"/>
              <a:cs typeface="Calibri"/>
              <a:sym typeface="Calibri"/>
            </a:endParaRPr>
          </a:p>
          <a:p>
            <a:pPr marL="457200" marR="0" lvl="0" indent="-342900" algn="l" rtl="0">
              <a:lnSpc>
                <a:spcPct val="100000"/>
              </a:lnSpc>
              <a:spcBef>
                <a:spcPts val="0"/>
              </a:spcBef>
              <a:spcAft>
                <a:spcPts val="0"/>
              </a:spcAft>
              <a:buClr>
                <a:srgbClr val="FF0000"/>
              </a:buClr>
              <a:buSzPts val="1800"/>
              <a:buFont typeface="Arial"/>
              <a:buChar char="•"/>
            </a:pPr>
            <a:r>
              <a:rPr lang="en-US" sz="1800" b="0" i="0" u="none" strike="noStrike" cap="none" dirty="0">
                <a:solidFill>
                  <a:srgbClr val="FF0000"/>
                </a:solidFill>
                <a:latin typeface="Calibri"/>
                <a:ea typeface="Calibri"/>
                <a:cs typeface="Calibri"/>
                <a:sym typeface="Calibri"/>
              </a:rPr>
              <a:t>75 percent of our families attended both of our student-led parent conference nights. </a:t>
            </a:r>
            <a:endParaRPr dirty="0"/>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rgbClr val="434343"/>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r>
              <a:rPr lang="en-US" sz="1800" b="0" i="0" u="none" strike="noStrike" cap="none" dirty="0">
                <a:solidFill>
                  <a:srgbClr val="434343"/>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0"/>
          <p:cNvSpPr txBox="1">
            <a:spLocks noGrp="1"/>
          </p:cNvSpPr>
          <p:nvPr>
            <p:ph type="sldNum" idx="12"/>
          </p:nvPr>
        </p:nvSpPr>
        <p:spPr>
          <a:xfrm>
            <a:off x="7010400" y="6518825"/>
            <a:ext cx="2133600" cy="342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888888"/>
              </a:buClr>
              <a:buSzPts val="300"/>
              <a:buFont typeface="Arial"/>
              <a:buNone/>
            </a:pPr>
            <a:fld id="{00000000-1234-1234-1234-123412341234}" type="slidenum">
              <a:rPr lang="en-US"/>
              <a:t>7</a:t>
            </a:fld>
            <a:endParaRPr/>
          </a:p>
        </p:txBody>
      </p:sp>
      <p:pic>
        <p:nvPicPr>
          <p:cNvPr id="75" name="Google Shape;75;p10" descr="A video that explains school performance scores in Louisiana and what they communicate to parents and the community." title="School Performance Scores">
            <a:hlinkClick r:id="rId3"/>
          </p:cNvPr>
          <p:cNvPicPr preferRelativeResize="0"/>
          <p:nvPr/>
        </p:nvPicPr>
        <p:blipFill>
          <a:blip r:embed="rId4">
            <a:alphaModFix/>
          </a:blip>
          <a:stretch>
            <a:fillRect/>
          </a:stretch>
        </p:blipFill>
        <p:spPr>
          <a:xfrm>
            <a:off x="1278900" y="1430700"/>
            <a:ext cx="6512825" cy="4884625"/>
          </a:xfrm>
          <a:prstGeom prst="rect">
            <a:avLst/>
          </a:prstGeom>
          <a:noFill/>
          <a:ln>
            <a:noFill/>
          </a:ln>
        </p:spPr>
      </p:pic>
      <p:sp>
        <p:nvSpPr>
          <p:cNvPr id="76" name="Google Shape;76;p10"/>
          <p:cNvSpPr txBox="1">
            <a:spLocks noGrp="1"/>
          </p:cNvSpPr>
          <p:nvPr>
            <p:ph type="title"/>
          </p:nvPr>
        </p:nvSpPr>
        <p:spPr>
          <a:xfrm>
            <a:off x="0" y="0"/>
            <a:ext cx="9144000" cy="1354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2800"/>
              <a:buFont typeface="Calibri"/>
              <a:buNone/>
            </a:pPr>
            <a:r>
              <a:rPr lang="en-US" sz="2800" b="0" i="0" u="none" strike="noStrike" cap="none" dirty="0" smtClean="0">
                <a:solidFill>
                  <a:srgbClr val="333333"/>
                </a:solidFill>
                <a:latin typeface="Calibri"/>
                <a:ea typeface="Calibri"/>
                <a:cs typeface="Calibri"/>
                <a:sym typeface="Calibri"/>
              </a:rPr>
              <a:t>201</a:t>
            </a:r>
            <a:r>
              <a:rPr lang="en-US" sz="2800" dirty="0" smtClean="0"/>
              <a:t>8</a:t>
            </a:r>
            <a:r>
              <a:rPr lang="en-US" sz="2800" b="0" i="0" u="none" strike="noStrike" cap="none" dirty="0" smtClean="0">
                <a:solidFill>
                  <a:srgbClr val="333333"/>
                </a:solidFill>
                <a:latin typeface="Calibri"/>
                <a:ea typeface="Calibri"/>
                <a:cs typeface="Calibri"/>
                <a:sym typeface="Calibri"/>
              </a:rPr>
              <a:t>-201</a:t>
            </a:r>
            <a:r>
              <a:rPr lang="en-US" sz="2800" dirty="0"/>
              <a:t>9</a:t>
            </a:r>
            <a:r>
              <a:rPr lang="en-US" sz="2800" b="0" i="0" u="none" strike="noStrike" cap="none" dirty="0" smtClean="0">
                <a:solidFill>
                  <a:srgbClr val="333333"/>
                </a:solidFill>
                <a:latin typeface="Calibri"/>
                <a:ea typeface="Calibri"/>
                <a:cs typeface="Calibri"/>
                <a:sym typeface="Calibri"/>
              </a:rPr>
              <a:t> </a:t>
            </a:r>
            <a:r>
              <a:rPr lang="en-US" sz="2800" b="0" i="0" u="none" strike="noStrike" cap="none" dirty="0">
                <a:solidFill>
                  <a:srgbClr val="333333"/>
                </a:solidFill>
                <a:latin typeface="Calibri"/>
                <a:ea typeface="Calibri"/>
                <a:cs typeface="Calibri"/>
                <a:sym typeface="Calibri"/>
              </a:rPr>
              <a:t>School Performance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0" y="0"/>
            <a:ext cx="9144000" cy="1354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sz="2800"/>
              <a:t>Improvements to Louisiana’s Accountability System: </a:t>
            </a:r>
            <a:r>
              <a:rPr lang="en-US" sz="2800">
                <a:solidFill>
                  <a:schemeClr val="dk1"/>
                </a:solidFill>
              </a:rPr>
              <a:t>Celebrating Student Improvement </a:t>
            </a:r>
            <a:endParaRPr sz="2800"/>
          </a:p>
        </p:txBody>
      </p:sp>
      <p:sp>
        <p:nvSpPr>
          <p:cNvPr id="83" name="Google Shape;83;p11"/>
          <p:cNvSpPr txBox="1">
            <a:spLocks noGrp="1"/>
          </p:cNvSpPr>
          <p:nvPr>
            <p:ph type="sldNum" idx="12"/>
          </p:nvPr>
        </p:nvSpPr>
        <p:spPr>
          <a:xfrm>
            <a:off x="7010400" y="6518825"/>
            <a:ext cx="2133600" cy="3429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rgbClr val="888888"/>
              </a:buClr>
              <a:buSzPts val="300"/>
              <a:buFont typeface="Arial"/>
              <a:buNone/>
            </a:pPr>
            <a:fld id="{00000000-1234-1234-1234-123412341234}" type="slidenum">
              <a:rPr lang="en-US"/>
              <a:t>8</a:t>
            </a:fld>
            <a:endParaRPr/>
          </a:p>
        </p:txBody>
      </p:sp>
      <p:sp>
        <p:nvSpPr>
          <p:cNvPr id="84" name="Google Shape;84;p11"/>
          <p:cNvSpPr txBox="1">
            <a:spLocks noGrp="1"/>
          </p:cNvSpPr>
          <p:nvPr>
            <p:ph type="body" idx="1"/>
          </p:nvPr>
        </p:nvSpPr>
        <p:spPr>
          <a:xfrm>
            <a:off x="152400" y="1277639"/>
            <a:ext cx="8839200" cy="49227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endParaRPr sz="600" dirty="0"/>
          </a:p>
          <a:p>
            <a:pPr marL="0" lvl="0" indent="0" rtl="0">
              <a:spcBef>
                <a:spcPts val="640"/>
              </a:spcBef>
              <a:spcAft>
                <a:spcPts val="0"/>
              </a:spcAft>
              <a:buClr>
                <a:schemeClr val="dk1"/>
              </a:buClr>
              <a:buSzPts val="1100"/>
              <a:buFont typeface="Arial"/>
              <a:buNone/>
            </a:pPr>
            <a:r>
              <a:rPr lang="en-US" sz="1800" dirty="0">
                <a:solidFill>
                  <a:srgbClr val="FF0000"/>
                </a:solidFill>
              </a:rPr>
              <a:t>Pelican Elementary</a:t>
            </a:r>
            <a:r>
              <a:rPr lang="en-US" sz="1800" dirty="0"/>
              <a:t> earns an ‘A’ in the progress index for any student who:</a:t>
            </a:r>
            <a:endParaRPr sz="1800" dirty="0"/>
          </a:p>
          <a:p>
            <a:pPr marL="457200" lvl="0" indent="-336550" rtl="0">
              <a:spcBef>
                <a:spcPts val="640"/>
              </a:spcBef>
              <a:spcAft>
                <a:spcPts val="0"/>
              </a:spcAft>
              <a:buSzPts val="1700"/>
              <a:buFont typeface="Calibri"/>
              <a:buAutoNum type="arabicPeriod"/>
            </a:pPr>
            <a:r>
              <a:rPr lang="en-US" sz="1800" dirty="0"/>
              <a:t>is not yet at a “Mastery” level, but whose improvement since last year is on track to reach “Mastery” by the 8th grade </a:t>
            </a:r>
            <a:r>
              <a:rPr lang="en-US" sz="1800" dirty="0">
                <a:solidFill>
                  <a:srgbClr val="FF0000"/>
                </a:solidFill>
              </a:rPr>
              <a:t>(or 10th grade for high schools)</a:t>
            </a:r>
            <a:r>
              <a:rPr lang="en-US" sz="1800" dirty="0"/>
              <a:t>; or</a:t>
            </a:r>
            <a:endParaRPr sz="1800" dirty="0"/>
          </a:p>
          <a:p>
            <a:pPr marL="457200" lvl="0" indent="-336550" rtl="0">
              <a:spcBef>
                <a:spcPts val="0"/>
              </a:spcBef>
              <a:spcAft>
                <a:spcPts val="0"/>
              </a:spcAft>
              <a:buSzPts val="1700"/>
              <a:buFont typeface="Calibri"/>
              <a:buAutoNum type="arabicPeriod"/>
            </a:pPr>
            <a:r>
              <a:rPr lang="en-US" sz="1800" dirty="0"/>
              <a:t>scores higher than expected based on the scores of other students with similar past performance and characteristics.</a:t>
            </a:r>
            <a:endParaRPr sz="1800" dirty="0"/>
          </a:p>
          <a:p>
            <a:pPr marL="0" lvl="0" indent="0" rtl="0">
              <a:spcBef>
                <a:spcPts val="640"/>
              </a:spcBef>
              <a:spcAft>
                <a:spcPts val="0"/>
              </a:spcAft>
              <a:buNone/>
            </a:pPr>
            <a:endParaRPr sz="600" dirty="0"/>
          </a:p>
          <a:p>
            <a:pPr marL="0" lvl="0" indent="0" rtl="0">
              <a:spcBef>
                <a:spcPts val="640"/>
              </a:spcBef>
              <a:spcAft>
                <a:spcPts val="0"/>
              </a:spcAft>
              <a:buClr>
                <a:schemeClr val="dk1"/>
              </a:buClr>
              <a:buSzPts val="1100"/>
              <a:buFont typeface="Arial"/>
              <a:buNone/>
            </a:pPr>
            <a:r>
              <a:rPr lang="en-US" sz="1800" dirty="0"/>
              <a:t>Our report card </a:t>
            </a:r>
            <a:r>
              <a:rPr lang="en-US" sz="1800" dirty="0" smtClean="0"/>
              <a:t>includes </a:t>
            </a:r>
            <a:r>
              <a:rPr lang="en-US" sz="1800" dirty="0" smtClean="0"/>
              <a:t>an </a:t>
            </a:r>
            <a:r>
              <a:rPr lang="en-US" sz="1800" dirty="0"/>
              <a:t>overall rating, a rating for student performance (how did students score on end-of-year assessments</a:t>
            </a:r>
            <a:r>
              <a:rPr lang="en-US" sz="1800" dirty="0" smtClean="0"/>
              <a:t>), </a:t>
            </a:r>
            <a:r>
              <a:rPr lang="en-US" sz="1800" dirty="0"/>
              <a:t>and student progress (how much progress have students demonstrated since last school year).</a:t>
            </a:r>
            <a:endParaRPr sz="1800" dirty="0"/>
          </a:p>
          <a:p>
            <a:pPr marL="0" lvl="0" indent="0">
              <a:spcBef>
                <a:spcPts val="640"/>
              </a:spcBef>
              <a:spcAft>
                <a:spcPts val="0"/>
              </a:spcAft>
              <a:buNone/>
            </a:pPr>
            <a:endParaRPr sz="1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0" y="0"/>
            <a:ext cx="9144000" cy="1354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a:t>Improvements to Louisiana’s Accountability System: </a:t>
            </a:r>
            <a:endParaRPr sz="2800"/>
          </a:p>
          <a:p>
            <a:pPr marL="0" lvl="0" indent="0" rtl="0">
              <a:spcBef>
                <a:spcPts val="0"/>
              </a:spcBef>
              <a:spcAft>
                <a:spcPts val="0"/>
              </a:spcAft>
              <a:buNone/>
            </a:pPr>
            <a:r>
              <a:rPr lang="en-US" sz="2800"/>
              <a:t>Transparent Reporting and Support for Struggling Schools</a:t>
            </a:r>
            <a:endParaRPr sz="2800"/>
          </a:p>
        </p:txBody>
      </p:sp>
      <p:sp>
        <p:nvSpPr>
          <p:cNvPr id="91" name="Google Shape;91;p12"/>
          <p:cNvSpPr txBox="1">
            <a:spLocks noGrp="1"/>
          </p:cNvSpPr>
          <p:nvPr>
            <p:ph type="sldNum" idx="12"/>
          </p:nvPr>
        </p:nvSpPr>
        <p:spPr>
          <a:xfrm>
            <a:off x="7010400" y="6518825"/>
            <a:ext cx="2133600" cy="3429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fld id="{00000000-1234-1234-1234-123412341234}" type="slidenum">
              <a:rPr lang="en-US"/>
              <a:t>9</a:t>
            </a:fld>
            <a:endParaRPr/>
          </a:p>
        </p:txBody>
      </p:sp>
      <p:sp>
        <p:nvSpPr>
          <p:cNvPr id="92" name="Google Shape;92;p12"/>
          <p:cNvSpPr txBox="1">
            <a:spLocks noGrp="1"/>
          </p:cNvSpPr>
          <p:nvPr>
            <p:ph type="body" idx="1"/>
          </p:nvPr>
        </p:nvSpPr>
        <p:spPr>
          <a:xfrm>
            <a:off x="0" y="1628100"/>
            <a:ext cx="8991600" cy="39177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US" sz="1800"/>
              <a:t>As part of Louisiana’s Every Student Succeeds Act (ESSA) plan, struggling schools are required to submit an improvement plan to the Department and an application for funding to support its implementation.</a:t>
            </a:r>
            <a:endParaRPr sz="1800"/>
          </a:p>
          <a:p>
            <a:pPr marL="457200" lvl="0" indent="-342900" rtl="0">
              <a:spcBef>
                <a:spcPts val="1000"/>
              </a:spcBef>
              <a:spcAft>
                <a:spcPts val="0"/>
              </a:spcAft>
              <a:buSzPts val="1800"/>
              <a:buChar char="•"/>
            </a:pPr>
            <a:r>
              <a:rPr lang="en-US" sz="1800"/>
              <a:t>Struggling schools include:</a:t>
            </a:r>
            <a:endParaRPr sz="1800"/>
          </a:p>
          <a:p>
            <a:pPr marL="914400" lvl="1" indent="-342900" rtl="0">
              <a:spcBef>
                <a:spcPts val="1000"/>
              </a:spcBef>
              <a:spcAft>
                <a:spcPts val="0"/>
              </a:spcAft>
              <a:buSzPts val="1800"/>
              <a:buChar char="•"/>
            </a:pPr>
            <a:r>
              <a:rPr lang="en-US" sz="1800" b="1"/>
              <a:t>Comprehensive Intervention Required </a:t>
            </a:r>
            <a:r>
              <a:rPr lang="en-US" sz="1800"/>
              <a:t>for persistently low performance overall, and</a:t>
            </a:r>
            <a:endParaRPr sz="1800"/>
          </a:p>
          <a:p>
            <a:pPr marL="914400" lvl="1" indent="-342900" rtl="0">
              <a:spcBef>
                <a:spcPts val="1000"/>
              </a:spcBef>
              <a:spcAft>
                <a:spcPts val="0"/>
              </a:spcAft>
              <a:buSzPts val="1800"/>
              <a:buChar char="•"/>
            </a:pPr>
            <a:r>
              <a:rPr lang="en-US" sz="1800" b="1"/>
              <a:t>Urgent Intervention Required </a:t>
            </a:r>
            <a:r>
              <a:rPr lang="en-US" sz="1800"/>
              <a:t>for persistently low performance among specific subgroups of students or out-of-school discipline rates.</a:t>
            </a:r>
            <a:endParaRPr sz="1800"/>
          </a:p>
          <a:p>
            <a:pPr marL="457200" lvl="0" indent="-342900" rtl="0">
              <a:spcBef>
                <a:spcPts val="1000"/>
              </a:spcBef>
              <a:spcAft>
                <a:spcPts val="0"/>
              </a:spcAft>
              <a:buSzPts val="1800"/>
              <a:buChar char="•"/>
            </a:pPr>
            <a:r>
              <a:rPr lang="en-US" sz="1800"/>
              <a:t>Schools with low performance among specific subgroups of students in the current year will only receive the label </a:t>
            </a:r>
            <a:r>
              <a:rPr lang="en-US" sz="1800" b="1"/>
              <a:t>urgent intervention needed</a:t>
            </a:r>
            <a:r>
              <a:rPr lang="en-US" sz="1800"/>
              <a:t>.</a:t>
            </a:r>
            <a:endParaRPr sz="1800"/>
          </a:p>
          <a:p>
            <a:pPr marL="457200" lvl="0" indent="-342900" rtl="0">
              <a:spcBef>
                <a:spcPts val="1000"/>
              </a:spcBef>
              <a:spcAft>
                <a:spcPts val="0"/>
              </a:spcAft>
              <a:buSzPts val="1800"/>
              <a:buChar char="•"/>
            </a:pPr>
            <a:r>
              <a:rPr lang="en-US" sz="1800"/>
              <a:t>These labels will appear on school report cards in the Louisiana School Finder. </a:t>
            </a:r>
            <a:endParaRPr sz="1800"/>
          </a:p>
          <a:p>
            <a:pPr marL="0" lvl="0" indent="0" rtl="0">
              <a:spcBef>
                <a:spcPts val="1000"/>
              </a:spcBef>
              <a:spcAft>
                <a:spcPts val="0"/>
              </a:spcAft>
              <a:buNone/>
            </a:pPr>
            <a:endParaRPr sz="1800"/>
          </a:p>
          <a:p>
            <a:pPr marL="0" lvl="0" indent="0" rtl="0">
              <a:spcBef>
                <a:spcPts val="640"/>
              </a:spcBef>
              <a:spcAft>
                <a:spcPts val="0"/>
              </a:spcAft>
              <a:buNone/>
            </a:pPr>
            <a:endParaRPr sz="1800" b="1"/>
          </a:p>
        </p:txBody>
      </p:sp>
      <p:sp>
        <p:nvSpPr>
          <p:cNvPr id="93" name="Google Shape;93;p12"/>
          <p:cNvSpPr txBox="1"/>
          <p:nvPr/>
        </p:nvSpPr>
        <p:spPr>
          <a:xfrm>
            <a:off x="238950" y="5543575"/>
            <a:ext cx="8666100" cy="3429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rgbClr val="FF0000"/>
                </a:solidFill>
                <a:latin typeface="Calibri"/>
                <a:ea typeface="Calibri"/>
                <a:cs typeface="Calibri"/>
                <a:sym typeface="Calibri"/>
              </a:rPr>
              <a:t>URGENT INTERVENTION REQUIRED&gt;</a:t>
            </a:r>
            <a:endParaRPr sz="1600" b="1">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2998</Words>
  <Application>Microsoft Office PowerPoint</Application>
  <PresentationFormat>On-screen Show (4:3)</PresentationFormat>
  <Paragraphs>291</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Short Stack</vt:lpstr>
      <vt:lpstr>Louisiana Believes</vt:lpstr>
      <vt:lpstr>Communicating School Performance and Improvement</vt:lpstr>
      <vt:lpstr>How to Use This Presentation</vt:lpstr>
      <vt:lpstr>How to Use This Presentation</vt:lpstr>
      <vt:lpstr>PowerPoint Presentation</vt:lpstr>
      <vt:lpstr>Agenda</vt:lpstr>
      <vt:lpstr>Pelican Pride in 2018-2019</vt:lpstr>
      <vt:lpstr>2018-2019 School Performance </vt:lpstr>
      <vt:lpstr>Improvements to Louisiana’s Accountability System: Celebrating Student Improvement </vt:lpstr>
      <vt:lpstr>Improvements to Louisiana’s Accountability System:  Transparent Reporting and Support for Struggling Schools</vt:lpstr>
      <vt:lpstr>How to View Our School Report Card</vt:lpstr>
      <vt:lpstr>2018-2019 School Performance Score and Letter Grade</vt:lpstr>
      <vt:lpstr>School Performance Score Trend and Comparison</vt:lpstr>
      <vt:lpstr>Student Performance vs Student Progress</vt:lpstr>
      <vt:lpstr>Additional Data in School Finder</vt:lpstr>
      <vt:lpstr>Agenda</vt:lpstr>
      <vt:lpstr>PowerPoint Presentation</vt:lpstr>
      <vt:lpstr>Agenda</vt:lpstr>
      <vt:lpstr>School and Family Engagement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School Performance and Improvement</dc:title>
  <dc:creator>Annie Morrison</dc:creator>
  <cp:lastModifiedBy>Alexis Duque Pritchard</cp:lastModifiedBy>
  <cp:revision>7</cp:revision>
  <dcterms:modified xsi:type="dcterms:W3CDTF">2019-10-28T17:51:16Z</dcterms:modified>
</cp:coreProperties>
</file>