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1" r:id="rId1"/>
  </p:sldMasterIdLst>
  <p:notesMasterIdLst>
    <p:notesMasterId r:id="rId45"/>
  </p:notesMasterIdLst>
  <p:sldIdLst>
    <p:sldId id="256" r:id="rId2"/>
    <p:sldId id="260" r:id="rId3"/>
    <p:sldId id="259" r:id="rId4"/>
    <p:sldId id="295" r:id="rId5"/>
    <p:sldId id="261" r:id="rId6"/>
    <p:sldId id="262" r:id="rId7"/>
    <p:sldId id="263" r:id="rId8"/>
    <p:sldId id="296" r:id="rId9"/>
    <p:sldId id="297" r:id="rId10"/>
    <p:sldId id="298" r:id="rId11"/>
    <p:sldId id="299" r:id="rId12"/>
    <p:sldId id="300" r:id="rId13"/>
    <p:sldId id="302" r:id="rId14"/>
    <p:sldId id="303" r:id="rId15"/>
    <p:sldId id="304" r:id="rId16"/>
    <p:sldId id="305" r:id="rId17"/>
    <p:sldId id="306" r:id="rId18"/>
    <p:sldId id="307" r:id="rId19"/>
    <p:sldId id="308" r:id="rId20"/>
    <p:sldId id="340" r:id="rId21"/>
    <p:sldId id="309" r:id="rId22"/>
    <p:sldId id="310" r:id="rId23"/>
    <p:sldId id="316" r:id="rId24"/>
    <p:sldId id="317" r:id="rId25"/>
    <p:sldId id="327" r:id="rId26"/>
    <p:sldId id="319" r:id="rId27"/>
    <p:sldId id="320" r:id="rId28"/>
    <p:sldId id="321" r:id="rId29"/>
    <p:sldId id="323" r:id="rId30"/>
    <p:sldId id="324" r:id="rId31"/>
    <p:sldId id="322" r:id="rId32"/>
    <p:sldId id="328" r:id="rId33"/>
    <p:sldId id="329" r:id="rId34"/>
    <p:sldId id="330" r:id="rId35"/>
    <p:sldId id="331" r:id="rId36"/>
    <p:sldId id="333" r:id="rId37"/>
    <p:sldId id="332" r:id="rId38"/>
    <p:sldId id="334" r:id="rId39"/>
    <p:sldId id="335" r:id="rId40"/>
    <p:sldId id="336" r:id="rId41"/>
    <p:sldId id="337" r:id="rId42"/>
    <p:sldId id="338" r:id="rId43"/>
    <p:sldId id="339" r:id="rId44"/>
  </p:sldIdLst>
  <p:sldSz cx="12192000" cy="6858000"/>
  <p:notesSz cx="6858000" cy="9144000"/>
  <p:embeddedFontLst>
    <p:embeddedFont>
      <p:font typeface="Short Stack"/>
      <p:regular r:id="rId46"/>
    </p:embeddedFont>
    <p:embeddedFont>
      <p:font typeface="Calibri" panose="020F0502020204030204"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CC"/>
    <a:srgbClr val="0066CC"/>
    <a:srgbClr val="0033CC"/>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274" name="Google Shape;274;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fe33ad3bd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gfe33ad3bd4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18" name="Google Shape;318;gfe33ad3bd4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extLst>
      <p:ext uri="{BB962C8B-B14F-4D97-AF65-F5344CB8AC3E}">
        <p14:creationId xmlns:p14="http://schemas.microsoft.com/office/powerpoint/2010/main" val="2859061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12" name="Google Shape;312;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extLst>
      <p:ext uri="{BB962C8B-B14F-4D97-AF65-F5344CB8AC3E}">
        <p14:creationId xmlns:p14="http://schemas.microsoft.com/office/powerpoint/2010/main" val="1855289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fe33ad3bd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gfe33ad3bd4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18" name="Google Shape;318;gfe33ad3bd4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extLst>
      <p:ext uri="{BB962C8B-B14F-4D97-AF65-F5344CB8AC3E}">
        <p14:creationId xmlns:p14="http://schemas.microsoft.com/office/powerpoint/2010/main" val="3719563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fe33ad3bd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gfe33ad3bd4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18" name="Google Shape;318;gfe33ad3bd4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extLst>
      <p:ext uri="{BB962C8B-B14F-4D97-AF65-F5344CB8AC3E}">
        <p14:creationId xmlns:p14="http://schemas.microsoft.com/office/powerpoint/2010/main" val="1130743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fe33ad3bd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gfe33ad3bd4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18" name="Google Shape;318;gfe33ad3bd4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extLst>
      <p:ext uri="{BB962C8B-B14F-4D97-AF65-F5344CB8AC3E}">
        <p14:creationId xmlns:p14="http://schemas.microsoft.com/office/powerpoint/2010/main" val="2895653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fe33ad3bd4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gfe33ad3bd4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99" name="Google Shape;299;gfe33ad3bd4_0_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fe33ad3bd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gfe33ad3bd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92" name="Google Shape;292;gfe33ad3bd4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fe33ad3bd4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gfe33ad3bd4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99" name="Google Shape;299;gfe33ad3bd4_0_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extLst>
      <p:ext uri="{BB962C8B-B14F-4D97-AF65-F5344CB8AC3E}">
        <p14:creationId xmlns:p14="http://schemas.microsoft.com/office/powerpoint/2010/main" val="2507935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480de31af8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g1480de31af8_1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05" name="Google Shape;305;g1480de31af8_1_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12" name="Google Shape;312;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fe33ad3bd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gfe33ad3bd4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18" name="Google Shape;318;gfe33ad3bd4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fe33ad3bd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gfe33ad3bd4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18" name="Google Shape;318;gfe33ad3bd4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extLst>
      <p:ext uri="{BB962C8B-B14F-4D97-AF65-F5344CB8AC3E}">
        <p14:creationId xmlns:p14="http://schemas.microsoft.com/office/powerpoint/2010/main" val="2612061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fe33ad3bd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gfe33ad3bd4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18" name="Google Shape;318;gfe33ad3bd4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extLst>
      <p:ext uri="{BB962C8B-B14F-4D97-AF65-F5344CB8AC3E}">
        <p14:creationId xmlns:p14="http://schemas.microsoft.com/office/powerpoint/2010/main" val="23310694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chool System Financial Services)">
  <p:cSld name="Cover (School System Financial Services)">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5239267" y="2328533"/>
            <a:ext cx="6301600" cy="29656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rgbClr val="385463"/>
              </a:buClr>
              <a:buSzPts val="3733"/>
              <a:buFont typeface="Calibri"/>
              <a:buNone/>
              <a:defRPr sz="3733" b="1">
                <a:solidFill>
                  <a:srgbClr val="385463"/>
                </a:solidFill>
                <a:latin typeface="Calibri"/>
                <a:ea typeface="Calibri"/>
                <a:cs typeface="Calibri"/>
                <a:sym typeface="Calibri"/>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3"/>
        <p:cNvGrpSpPr/>
        <p:nvPr/>
      </p:nvGrpSpPr>
      <p:grpSpPr>
        <a:xfrm>
          <a:off x="0" y="0"/>
          <a:ext cx="0" cy="0"/>
          <a:chOff x="0" y="0"/>
          <a:chExt cx="0" cy="0"/>
        </a:xfrm>
      </p:grpSpPr>
      <p:sp>
        <p:nvSpPr>
          <p:cNvPr id="74" name="Google Shape;7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0" name="Google Shape;80;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 name="Google Shape;8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5"/>
          <p:cNvSpPr>
            <a:spLocks noGrp="1"/>
          </p:cNvSpPr>
          <p:nvPr>
            <p:ph type="pic" idx="2"/>
          </p:nvPr>
        </p:nvSpPr>
        <p:spPr>
          <a:xfrm>
            <a:off x="5183188" y="987425"/>
            <a:ext cx="6172200" cy="4873625"/>
          </a:xfrm>
          <a:prstGeom prst="rect">
            <a:avLst/>
          </a:prstGeom>
          <a:noFill/>
          <a:ln>
            <a:noFill/>
          </a:ln>
        </p:spPr>
      </p:sp>
      <p:sp>
        <p:nvSpPr>
          <p:cNvPr id="87" name="Google Shape;87;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8" name="Google Shape;8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1"/>
        <p:cNvGrpSpPr/>
        <p:nvPr/>
      </p:nvGrpSpPr>
      <p:grpSpPr>
        <a:xfrm>
          <a:off x="0" y="0"/>
          <a:ext cx="0" cy="0"/>
          <a:chOff x="0" y="0"/>
          <a:chExt cx="0" cy="0"/>
        </a:xfrm>
      </p:grpSpPr>
      <p:sp>
        <p:nvSpPr>
          <p:cNvPr id="92" name="Google Shape;92;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7"/>
        <p:cNvGrpSpPr/>
        <p:nvPr/>
      </p:nvGrpSpPr>
      <p:grpSpPr>
        <a:xfrm>
          <a:off x="0" y="0"/>
          <a:ext cx="0" cy="0"/>
          <a:chOff x="0" y="0"/>
          <a:chExt cx="0" cy="0"/>
        </a:xfrm>
      </p:grpSpPr>
      <p:sp>
        <p:nvSpPr>
          <p:cNvPr id="98" name="Google Shape;98;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103"/>
        <p:cNvGrpSpPr/>
        <p:nvPr/>
      </p:nvGrpSpPr>
      <p:grpSpPr>
        <a:xfrm>
          <a:off x="0" y="0"/>
          <a:ext cx="0" cy="0"/>
          <a:chOff x="0" y="0"/>
          <a:chExt cx="0" cy="0"/>
        </a:xfrm>
      </p:grpSpPr>
      <p:pic>
        <p:nvPicPr>
          <p:cNvPr id="104" name="Google Shape;104;p18" descr="Louisiana Believes (PPT Cover 16x9).jpg"/>
          <p:cNvPicPr preferRelativeResize="0"/>
          <p:nvPr/>
        </p:nvPicPr>
        <p:blipFill rotWithShape="1">
          <a:blip r:embed="rId2">
            <a:alphaModFix/>
          </a:blip>
          <a:srcRect/>
          <a:stretch/>
        </p:blipFill>
        <p:spPr>
          <a:xfrm>
            <a:off x="0" y="0"/>
            <a:ext cx="12191968" cy="6858000"/>
          </a:xfrm>
          <a:prstGeom prst="rect">
            <a:avLst/>
          </a:prstGeom>
          <a:noFill/>
          <a:ln>
            <a:noFill/>
          </a:ln>
        </p:spPr>
      </p:pic>
      <p:sp>
        <p:nvSpPr>
          <p:cNvPr id="105" name="Google Shape;105;p18"/>
          <p:cNvSpPr txBox="1">
            <a:spLocks noGrp="1"/>
          </p:cNvSpPr>
          <p:nvPr>
            <p:ph type="title"/>
          </p:nvPr>
        </p:nvSpPr>
        <p:spPr>
          <a:xfrm>
            <a:off x="1103433" y="2265800"/>
            <a:ext cx="10040400" cy="23264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rgbClr val="434343"/>
              </a:buClr>
              <a:buSzPts val="3733"/>
              <a:buFont typeface="Calibri"/>
              <a:buNone/>
              <a:defRPr sz="3733">
                <a:solidFill>
                  <a:srgbClr val="434343"/>
                </a:solidFill>
                <a:latin typeface="Calibri"/>
                <a:ea typeface="Calibri"/>
                <a:cs typeface="Calibri"/>
                <a:sym typeface="Calibri"/>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106"/>
        <p:cNvGrpSpPr/>
        <p:nvPr/>
      </p:nvGrpSpPr>
      <p:grpSpPr>
        <a:xfrm>
          <a:off x="0" y="0"/>
          <a:ext cx="0" cy="0"/>
          <a:chOff x="0" y="0"/>
          <a:chExt cx="0" cy="0"/>
        </a:xfrm>
      </p:grpSpPr>
      <p:pic>
        <p:nvPicPr>
          <p:cNvPr id="107" name="Google Shape;107;p19"/>
          <p:cNvPicPr preferRelativeResize="0"/>
          <p:nvPr/>
        </p:nvPicPr>
        <p:blipFill rotWithShape="1">
          <a:blip r:embed="rId2">
            <a:alphaModFix/>
          </a:blip>
          <a:srcRect/>
          <a:stretch/>
        </p:blipFill>
        <p:spPr>
          <a:xfrm>
            <a:off x="0" y="6369050"/>
            <a:ext cx="12094464" cy="488812"/>
          </a:xfrm>
          <a:prstGeom prst="rect">
            <a:avLst/>
          </a:prstGeom>
          <a:noFill/>
          <a:ln>
            <a:noFill/>
          </a:ln>
        </p:spPr>
      </p:pic>
      <p:sp>
        <p:nvSpPr>
          <p:cNvPr id="108" name="Google Shape;108;p19"/>
          <p:cNvSpPr txBox="1">
            <a:spLocks noGrp="1"/>
          </p:cNvSpPr>
          <p:nvPr>
            <p:ph type="body" idx="1"/>
          </p:nvPr>
        </p:nvSpPr>
        <p:spPr>
          <a:xfrm>
            <a:off x="203200" y="1524000"/>
            <a:ext cx="7416800" cy="4724400"/>
          </a:xfrm>
          <a:prstGeom prst="rect">
            <a:avLst/>
          </a:prstGeom>
          <a:noFill/>
          <a:ln>
            <a:noFill/>
          </a:ln>
        </p:spPr>
        <p:txBody>
          <a:bodyPr spcFirstLastPara="1" wrap="square" lIns="91425" tIns="91425" rIns="91425" bIns="91425" anchor="t" anchorCtr="0">
            <a:noAutofit/>
          </a:bodyPr>
          <a:lstStyle>
            <a:lvl1pPr marL="457200" marR="0" lvl="0" indent="-342900" algn="l">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914400" marR="0" lvl="1"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09" name="Google Shape;109;p19"/>
          <p:cNvSpPr txBox="1">
            <a:spLocks noGrp="1"/>
          </p:cNvSpPr>
          <p:nvPr>
            <p:ph type="sldNum" idx="12"/>
          </p:nvPr>
        </p:nvSpPr>
        <p:spPr>
          <a:xfrm>
            <a:off x="9067800" y="6400801"/>
            <a:ext cx="2971800" cy="45720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A8A8A"/>
              </a:buClr>
              <a:buSzPts val="1200"/>
              <a:buFont typeface="Calibri"/>
              <a:buNone/>
              <a:defRPr sz="1200" b="0" i="0" u="none" strike="noStrike" cap="none">
                <a:solidFill>
                  <a:srgbClr val="8A8A8A"/>
                </a:solidFill>
                <a:latin typeface="Calibri"/>
                <a:ea typeface="Calibri"/>
                <a:cs typeface="Calibri"/>
                <a:sym typeface="Calibri"/>
              </a:defRPr>
            </a:lvl1pPr>
            <a:lvl2pPr marL="0" marR="0" lvl="1" indent="0" algn="r">
              <a:lnSpc>
                <a:spcPct val="100000"/>
              </a:lnSpc>
              <a:spcBef>
                <a:spcPts val="0"/>
              </a:spcBef>
              <a:spcAft>
                <a:spcPts val="0"/>
              </a:spcAft>
              <a:buClr>
                <a:srgbClr val="8A8A8A"/>
              </a:buClr>
              <a:buSzPts val="1200"/>
              <a:buFont typeface="Calibri"/>
              <a:buNone/>
              <a:defRPr sz="1200" b="0" i="0" u="none" strike="noStrike" cap="none">
                <a:solidFill>
                  <a:srgbClr val="8A8A8A"/>
                </a:solidFill>
                <a:latin typeface="Calibri"/>
                <a:ea typeface="Calibri"/>
                <a:cs typeface="Calibri"/>
                <a:sym typeface="Calibri"/>
              </a:defRPr>
            </a:lvl2pPr>
            <a:lvl3pPr marL="0" marR="0" lvl="2" indent="0" algn="r">
              <a:lnSpc>
                <a:spcPct val="100000"/>
              </a:lnSpc>
              <a:spcBef>
                <a:spcPts val="0"/>
              </a:spcBef>
              <a:spcAft>
                <a:spcPts val="0"/>
              </a:spcAft>
              <a:buClr>
                <a:srgbClr val="8A8A8A"/>
              </a:buClr>
              <a:buSzPts val="1200"/>
              <a:buFont typeface="Calibri"/>
              <a:buNone/>
              <a:defRPr sz="1200" b="0" i="0" u="none" strike="noStrike" cap="none">
                <a:solidFill>
                  <a:srgbClr val="8A8A8A"/>
                </a:solidFill>
                <a:latin typeface="Calibri"/>
                <a:ea typeface="Calibri"/>
                <a:cs typeface="Calibri"/>
                <a:sym typeface="Calibri"/>
              </a:defRPr>
            </a:lvl3pPr>
            <a:lvl4pPr marL="0" marR="0" lvl="3" indent="0" algn="r">
              <a:lnSpc>
                <a:spcPct val="100000"/>
              </a:lnSpc>
              <a:spcBef>
                <a:spcPts val="0"/>
              </a:spcBef>
              <a:spcAft>
                <a:spcPts val="0"/>
              </a:spcAft>
              <a:buClr>
                <a:srgbClr val="8A8A8A"/>
              </a:buClr>
              <a:buSzPts val="1200"/>
              <a:buFont typeface="Calibri"/>
              <a:buNone/>
              <a:defRPr sz="1200" b="0" i="0" u="none" strike="noStrike" cap="none">
                <a:solidFill>
                  <a:srgbClr val="8A8A8A"/>
                </a:solidFill>
                <a:latin typeface="Calibri"/>
                <a:ea typeface="Calibri"/>
                <a:cs typeface="Calibri"/>
                <a:sym typeface="Calibri"/>
              </a:defRPr>
            </a:lvl4pPr>
            <a:lvl5pPr marL="0" marR="0" lvl="4" indent="0" algn="r">
              <a:lnSpc>
                <a:spcPct val="100000"/>
              </a:lnSpc>
              <a:spcBef>
                <a:spcPts val="0"/>
              </a:spcBef>
              <a:spcAft>
                <a:spcPts val="0"/>
              </a:spcAft>
              <a:buClr>
                <a:srgbClr val="8A8A8A"/>
              </a:buClr>
              <a:buSzPts val="1200"/>
              <a:buFont typeface="Calibri"/>
              <a:buNone/>
              <a:defRPr sz="1200" b="0" i="0" u="none" strike="noStrike" cap="none">
                <a:solidFill>
                  <a:srgbClr val="8A8A8A"/>
                </a:solidFill>
                <a:latin typeface="Calibri"/>
                <a:ea typeface="Calibri"/>
                <a:cs typeface="Calibri"/>
                <a:sym typeface="Calibri"/>
              </a:defRPr>
            </a:lvl5pPr>
            <a:lvl6pPr marL="0" marR="0" lvl="5" indent="0" algn="r">
              <a:lnSpc>
                <a:spcPct val="100000"/>
              </a:lnSpc>
              <a:spcBef>
                <a:spcPts val="0"/>
              </a:spcBef>
              <a:spcAft>
                <a:spcPts val="0"/>
              </a:spcAft>
              <a:buClr>
                <a:srgbClr val="8A8A8A"/>
              </a:buClr>
              <a:buSzPts val="1200"/>
              <a:buFont typeface="Calibri"/>
              <a:buNone/>
              <a:defRPr sz="1200" b="0" i="0" u="none" strike="noStrike" cap="none">
                <a:solidFill>
                  <a:srgbClr val="8A8A8A"/>
                </a:solidFill>
                <a:latin typeface="Calibri"/>
                <a:ea typeface="Calibri"/>
                <a:cs typeface="Calibri"/>
                <a:sym typeface="Calibri"/>
              </a:defRPr>
            </a:lvl6pPr>
            <a:lvl7pPr marL="0" marR="0" lvl="6" indent="0" algn="r">
              <a:lnSpc>
                <a:spcPct val="100000"/>
              </a:lnSpc>
              <a:spcBef>
                <a:spcPts val="0"/>
              </a:spcBef>
              <a:spcAft>
                <a:spcPts val="0"/>
              </a:spcAft>
              <a:buClr>
                <a:srgbClr val="8A8A8A"/>
              </a:buClr>
              <a:buSzPts val="1200"/>
              <a:buFont typeface="Calibri"/>
              <a:buNone/>
              <a:defRPr sz="1200" b="0" i="0" u="none" strike="noStrike" cap="none">
                <a:solidFill>
                  <a:srgbClr val="8A8A8A"/>
                </a:solidFill>
                <a:latin typeface="Calibri"/>
                <a:ea typeface="Calibri"/>
                <a:cs typeface="Calibri"/>
                <a:sym typeface="Calibri"/>
              </a:defRPr>
            </a:lvl7pPr>
            <a:lvl8pPr marL="0" marR="0" lvl="7" indent="0" algn="r">
              <a:lnSpc>
                <a:spcPct val="100000"/>
              </a:lnSpc>
              <a:spcBef>
                <a:spcPts val="0"/>
              </a:spcBef>
              <a:spcAft>
                <a:spcPts val="0"/>
              </a:spcAft>
              <a:buClr>
                <a:srgbClr val="8A8A8A"/>
              </a:buClr>
              <a:buSzPts val="1200"/>
              <a:buFont typeface="Calibri"/>
              <a:buNone/>
              <a:defRPr sz="1200" b="0" i="0" u="none" strike="noStrike" cap="none">
                <a:solidFill>
                  <a:srgbClr val="8A8A8A"/>
                </a:solidFill>
                <a:latin typeface="Calibri"/>
                <a:ea typeface="Calibri"/>
                <a:cs typeface="Calibri"/>
                <a:sym typeface="Calibri"/>
              </a:defRPr>
            </a:lvl8pPr>
            <a:lvl9pPr marL="0" marR="0" lvl="8" indent="0" algn="r">
              <a:lnSpc>
                <a:spcPct val="100000"/>
              </a:lnSpc>
              <a:spcBef>
                <a:spcPts val="0"/>
              </a:spcBef>
              <a:spcAft>
                <a:spcPts val="0"/>
              </a:spcAft>
              <a:buClr>
                <a:srgbClr val="8A8A8A"/>
              </a:buClr>
              <a:buSzPts val="1200"/>
              <a:buFont typeface="Calibri"/>
              <a:buNone/>
              <a:defRPr sz="12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0" name="Google Shape;110;p19"/>
          <p:cNvSpPr>
            <a:spLocks noGrp="1"/>
          </p:cNvSpPr>
          <p:nvPr>
            <p:ph type="pic" idx="2"/>
          </p:nvPr>
        </p:nvSpPr>
        <p:spPr>
          <a:xfrm>
            <a:off x="7772400" y="1701800"/>
            <a:ext cx="4267200" cy="4267200"/>
          </a:xfrm>
          <a:prstGeom prst="ellipse">
            <a:avLst/>
          </a:prstGeom>
          <a:noFill/>
          <a:ln w="107950" cap="flat" cmpd="sng">
            <a:solidFill>
              <a:srgbClr val="8F8F8F"/>
            </a:solidFill>
            <a:prstDash val="solid"/>
            <a:round/>
            <a:headEnd type="none" w="sm" len="sm"/>
            <a:tailEnd type="none" w="sm" len="sm"/>
          </a:ln>
        </p:spPr>
      </p:sp>
      <p:sp>
        <p:nvSpPr>
          <p:cNvPr id="111" name="Google Shape;111;p19"/>
          <p:cNvSpPr txBox="1"/>
          <p:nvPr/>
        </p:nvSpPr>
        <p:spPr>
          <a:xfrm>
            <a:off x="9067800" y="6400801"/>
            <a:ext cx="2971800" cy="457201"/>
          </a:xfrm>
          <a:prstGeom prst="rect">
            <a:avLst/>
          </a:prstGeom>
          <a:noFill/>
          <a:ln>
            <a:noFill/>
          </a:ln>
        </p:spPr>
        <p:txBody>
          <a:bodyPr spcFirstLastPara="1" wrap="square" lIns="121900" tIns="60925" rIns="121900" bIns="60925" anchor="ctr" anchorCtr="0">
            <a:noAutofit/>
          </a:bodyPr>
          <a:lstStyle/>
          <a:p>
            <a:pPr marL="0" marR="0" lvl="0" indent="0" algn="r" rtl="0">
              <a:lnSpc>
                <a:spcPct val="100000"/>
              </a:lnSpc>
              <a:spcBef>
                <a:spcPts val="0"/>
              </a:spcBef>
              <a:spcAft>
                <a:spcPts val="0"/>
              </a:spcAft>
              <a:buClr>
                <a:srgbClr val="8A8A8A"/>
              </a:buClr>
              <a:buSzPts val="1200"/>
              <a:buFont typeface="Calibri"/>
              <a:buNone/>
            </a:pPr>
            <a:fld id="{00000000-1234-1234-1234-123412341234}" type="slidenum">
              <a:rPr lang="en-US" sz="1200" b="0" i="0" u="none" strike="noStrike" cap="none">
                <a:solidFill>
                  <a:srgbClr val="8A8A8A"/>
                </a:solidFill>
                <a:latin typeface="Calibri"/>
                <a:ea typeface="Calibri"/>
                <a:cs typeface="Calibri"/>
                <a:sym typeface="Calibri"/>
              </a:rPr>
              <a:t>‹#›</a:t>
            </a:fld>
            <a:endParaRPr sz="1200" b="0" i="0" u="none" strike="noStrike" cap="none">
              <a:solidFill>
                <a:srgbClr val="8A8A8A"/>
              </a:solidFill>
              <a:latin typeface="Calibri"/>
              <a:ea typeface="Calibri"/>
              <a:cs typeface="Calibri"/>
              <a:sym typeface="Calibri"/>
            </a:endParaRPr>
          </a:p>
        </p:txBody>
      </p:sp>
      <p:sp>
        <p:nvSpPr>
          <p:cNvPr id="112" name="Google Shape;112;p19"/>
          <p:cNvSpPr txBox="1"/>
          <p:nvPr/>
        </p:nvSpPr>
        <p:spPr>
          <a:xfrm>
            <a:off x="9067800" y="6400801"/>
            <a:ext cx="2971800" cy="457201"/>
          </a:xfrm>
          <a:prstGeom prst="rect">
            <a:avLst/>
          </a:prstGeom>
          <a:noFill/>
          <a:ln>
            <a:noFill/>
          </a:ln>
        </p:spPr>
        <p:txBody>
          <a:bodyPr spcFirstLastPara="1" wrap="square" lIns="121900" tIns="60925" rIns="121900" bIns="60925" anchor="ctr" anchorCtr="0">
            <a:noAutofit/>
          </a:bodyPr>
          <a:lstStyle/>
          <a:p>
            <a:pPr marL="0" marR="0" lvl="0" indent="0" algn="r" rtl="0">
              <a:lnSpc>
                <a:spcPct val="100000"/>
              </a:lnSpc>
              <a:spcBef>
                <a:spcPts val="0"/>
              </a:spcBef>
              <a:spcAft>
                <a:spcPts val="0"/>
              </a:spcAft>
              <a:buClr>
                <a:srgbClr val="8A8A8A"/>
              </a:buClr>
              <a:buSzPts val="1200"/>
              <a:buFont typeface="Calibri"/>
              <a:buNone/>
            </a:pPr>
            <a:fld id="{00000000-1234-1234-1234-123412341234}" type="slidenum">
              <a:rPr lang="en-US" sz="1200" b="0" i="0" u="none" strike="noStrike" cap="none">
                <a:solidFill>
                  <a:srgbClr val="8A8A8A"/>
                </a:solidFill>
                <a:latin typeface="Calibri"/>
                <a:ea typeface="Calibri"/>
                <a:cs typeface="Calibri"/>
                <a:sym typeface="Calibri"/>
              </a:rPr>
              <a:t>‹#›</a:t>
            </a:fld>
            <a:endParaRPr sz="1200" b="0" i="0" u="none" strike="noStrike" cap="none">
              <a:solidFill>
                <a:srgbClr val="8A8A8A"/>
              </a:solidFill>
              <a:latin typeface="Calibri"/>
              <a:ea typeface="Calibri"/>
              <a:cs typeface="Calibri"/>
              <a:sym typeface="Calibri"/>
            </a:endParaRPr>
          </a:p>
        </p:txBody>
      </p:sp>
      <p:pic>
        <p:nvPicPr>
          <p:cNvPr id="113" name="Google Shape;113;p19"/>
          <p:cNvPicPr preferRelativeResize="0"/>
          <p:nvPr/>
        </p:nvPicPr>
        <p:blipFill rotWithShape="1">
          <a:blip r:embed="rId3">
            <a:alphaModFix/>
          </a:blip>
          <a:srcRect/>
          <a:stretch/>
        </p:blipFill>
        <p:spPr>
          <a:xfrm>
            <a:off x="0" y="-19033"/>
            <a:ext cx="12192000" cy="1397000"/>
          </a:xfrm>
          <a:prstGeom prst="rect">
            <a:avLst/>
          </a:prstGeom>
          <a:noFill/>
          <a:ln>
            <a:noFill/>
          </a:ln>
        </p:spPr>
      </p:pic>
      <p:sp>
        <p:nvSpPr>
          <p:cNvPr id="114" name="Google Shape;114;p19"/>
          <p:cNvSpPr txBox="1">
            <a:spLocks noGrp="1"/>
          </p:cNvSpPr>
          <p:nvPr>
            <p:ph type="title"/>
          </p:nvPr>
        </p:nvSpPr>
        <p:spPr>
          <a:xfrm>
            <a:off x="5" y="-18833"/>
            <a:ext cx="12192000" cy="1396800"/>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rgbClr val="333333"/>
              </a:buClr>
              <a:buSzPts val="2800"/>
              <a:buFont typeface="Calibri"/>
              <a:buNone/>
              <a:defRPr sz="3733" b="0" i="0" u="none" strike="noStrike" cap="none">
                <a:solidFill>
                  <a:srgbClr val="333333"/>
                </a:solidFill>
                <a:latin typeface="Calibri"/>
                <a:ea typeface="Calibri"/>
                <a:cs typeface="Calibri"/>
                <a:sym typeface="Calibri"/>
              </a:defRPr>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115"/>
        <p:cNvGrpSpPr/>
        <p:nvPr/>
      </p:nvGrpSpPr>
      <p:grpSpPr>
        <a:xfrm>
          <a:off x="0" y="0"/>
          <a:ext cx="0" cy="0"/>
          <a:chOff x="0" y="0"/>
          <a:chExt cx="0" cy="0"/>
        </a:xfrm>
      </p:grpSpPr>
      <p:pic>
        <p:nvPicPr>
          <p:cNvPr id="116" name="Google Shape;116;p2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17" name="Google Shape;117;p20"/>
          <p:cNvSpPr txBox="1">
            <a:spLocks noGrp="1"/>
          </p:cNvSpPr>
          <p:nvPr>
            <p:ph type="body" idx="1"/>
          </p:nvPr>
        </p:nvSpPr>
        <p:spPr>
          <a:xfrm>
            <a:off x="533400" y="1600200"/>
            <a:ext cx="11125200" cy="4724400"/>
          </a:xfrm>
          <a:prstGeom prst="rect">
            <a:avLst/>
          </a:prstGeom>
          <a:solidFill>
            <a:schemeClr val="lt1">
              <a:alpha val="49019"/>
            </a:schemeClr>
          </a:solidFill>
          <a:ln>
            <a:noFill/>
          </a:ln>
        </p:spPr>
        <p:txBody>
          <a:bodyPr spcFirstLastPara="1" wrap="square" lIns="91425" tIns="91425" rIns="91425" bIns="91425" anchor="t" anchorCtr="0">
            <a:noAutofit/>
          </a:bodyPr>
          <a:lstStyle>
            <a:lvl1pPr marL="457200" marR="0" lvl="0" indent="-342900" algn="l">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914400" marR="0" lvl="1"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18" name="Google Shape;118;p20"/>
          <p:cNvSpPr txBox="1">
            <a:spLocks noGrp="1"/>
          </p:cNvSpPr>
          <p:nvPr>
            <p:ph type="title"/>
          </p:nvPr>
        </p:nvSpPr>
        <p:spPr>
          <a:xfrm>
            <a:off x="533400" y="152400"/>
            <a:ext cx="11125200" cy="1219200"/>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rgbClr val="434343"/>
              </a:buClr>
              <a:buSzPts val="2800"/>
              <a:buFont typeface="Calibri"/>
              <a:buNone/>
              <a:defRPr sz="3733" b="0" i="0" u="none" strike="noStrike" cap="none">
                <a:solidFill>
                  <a:srgbClr val="434343"/>
                </a:solidFill>
                <a:latin typeface="Calibri"/>
                <a:ea typeface="Calibri"/>
                <a:cs typeface="Calibri"/>
                <a:sym typeface="Calibri"/>
              </a:defRPr>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119"/>
        <p:cNvGrpSpPr/>
        <p:nvPr/>
      </p:nvGrpSpPr>
      <p:grpSpPr>
        <a:xfrm>
          <a:off x="0" y="0"/>
          <a:ext cx="0" cy="0"/>
          <a:chOff x="0" y="0"/>
          <a:chExt cx="0" cy="0"/>
        </a:xfrm>
      </p:grpSpPr>
      <p:pic>
        <p:nvPicPr>
          <p:cNvPr id="120" name="Google Shape;120;p21"/>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21" name="Google Shape;121;p21"/>
          <p:cNvSpPr txBox="1">
            <a:spLocks noGrp="1"/>
          </p:cNvSpPr>
          <p:nvPr>
            <p:ph type="title"/>
          </p:nvPr>
        </p:nvSpPr>
        <p:spPr>
          <a:xfrm>
            <a:off x="0" y="2133600"/>
            <a:ext cx="12192000" cy="2209800"/>
          </a:xfrm>
          <a:prstGeom prst="rect">
            <a:avLst/>
          </a:prstGeom>
          <a:solidFill>
            <a:schemeClr val="lt1">
              <a:alpha val="49019"/>
            </a:schemeClr>
          </a:solidFill>
          <a:ln>
            <a:noFill/>
          </a:ln>
        </p:spPr>
        <p:txBody>
          <a:bodyPr spcFirstLastPara="1" wrap="square" lIns="91425" tIns="91425" rIns="91425" bIns="91425" anchor="ctr" anchorCtr="0">
            <a:noAutofit/>
          </a:bodyPr>
          <a:lstStyle>
            <a:lvl1pPr marR="0" lvl="0" algn="ctr">
              <a:lnSpc>
                <a:spcPct val="90000"/>
              </a:lnSpc>
              <a:spcBef>
                <a:spcPts val="0"/>
              </a:spcBef>
              <a:spcAft>
                <a:spcPts val="0"/>
              </a:spcAft>
              <a:buClr>
                <a:srgbClr val="434343"/>
              </a:buClr>
              <a:buSzPts val="2800"/>
              <a:buFont typeface="Calibri"/>
              <a:buNone/>
              <a:defRPr sz="3733" b="0" i="0" u="none" strike="noStrike" cap="none">
                <a:solidFill>
                  <a:srgbClr val="434343"/>
                </a:solidFill>
                <a:latin typeface="Calibri"/>
                <a:ea typeface="Calibri"/>
                <a:cs typeface="Calibri"/>
                <a:sym typeface="Calibri"/>
              </a:defRPr>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Basic Frame)">
  <p:cSld name="Content (Basic Frame)">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3"/>
          <p:cNvSpPr txBox="1"/>
          <p:nvPr/>
        </p:nvSpPr>
        <p:spPr>
          <a:xfrm>
            <a:off x="11618633" y="6300800"/>
            <a:ext cx="568800" cy="557200"/>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8A8A8A"/>
              </a:buClr>
              <a:buSzPts val="1600"/>
              <a:buFont typeface="Calibri"/>
              <a:buNone/>
            </a:pPr>
            <a:fld id="{00000000-1234-1234-1234-123412341234}" type="slidenum">
              <a:rPr lang="en-US" sz="1600" b="1" i="0" u="none" strike="noStrike" cap="none">
                <a:solidFill>
                  <a:schemeClr val="lt1"/>
                </a:solidFill>
                <a:latin typeface="Calibri"/>
                <a:ea typeface="Calibri"/>
                <a:cs typeface="Calibri"/>
                <a:sym typeface="Calibri"/>
              </a:rPr>
              <a:t>‹#›</a:t>
            </a:fld>
            <a:endParaRPr sz="1600" b="1" i="0" u="none" strike="noStrike" cap="none">
              <a:solidFill>
                <a:schemeClr val="lt1"/>
              </a:solidFill>
              <a:latin typeface="Calibri"/>
              <a:ea typeface="Calibri"/>
              <a:cs typeface="Calibri"/>
              <a:sym typeface="Calibri"/>
            </a:endParaRPr>
          </a:p>
        </p:txBody>
      </p:sp>
      <p:sp>
        <p:nvSpPr>
          <p:cNvPr id="19" name="Google Shape;19;p3"/>
          <p:cNvSpPr txBox="1">
            <a:spLocks noGrp="1"/>
          </p:cNvSpPr>
          <p:nvPr>
            <p:ph type="title"/>
          </p:nvPr>
        </p:nvSpPr>
        <p:spPr>
          <a:xfrm>
            <a:off x="573433" y="568233"/>
            <a:ext cx="11045200" cy="1213600"/>
          </a:xfrm>
          <a:prstGeom prst="rect">
            <a:avLst/>
          </a:prstGeom>
          <a:noFill/>
          <a:ln>
            <a:noFill/>
          </a:ln>
        </p:spPr>
        <p:txBody>
          <a:bodyPr spcFirstLastPara="1" wrap="square" lIns="91425" tIns="91425" rIns="91425" bIns="91425" anchor="ctr" anchorCtr="0">
            <a:noAutofit/>
          </a:bodyPr>
          <a:lstStyle>
            <a:lvl1pPr marR="0" lvl="0" algn="ctr">
              <a:lnSpc>
                <a:spcPct val="90000"/>
              </a:lnSpc>
              <a:spcBef>
                <a:spcPts val="0"/>
              </a:spcBef>
              <a:spcAft>
                <a:spcPts val="0"/>
              </a:spcAft>
              <a:buClr>
                <a:schemeClr val="dk1"/>
              </a:buClr>
              <a:buSzPts val="2800"/>
              <a:buFont typeface="Calibri"/>
              <a:buNone/>
              <a:defRPr sz="3733"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a:endParaRPr/>
          </a:p>
        </p:txBody>
      </p:sp>
      <p:sp>
        <p:nvSpPr>
          <p:cNvPr id="20" name="Google Shape;20;p3"/>
          <p:cNvSpPr txBox="1">
            <a:spLocks noGrp="1"/>
          </p:cNvSpPr>
          <p:nvPr>
            <p:ph type="body" idx="1"/>
          </p:nvPr>
        </p:nvSpPr>
        <p:spPr>
          <a:xfrm>
            <a:off x="573433" y="1781833"/>
            <a:ext cx="11045200" cy="4484800"/>
          </a:xfrm>
          <a:prstGeom prst="rect">
            <a:avLst/>
          </a:prstGeom>
          <a:noFill/>
          <a:ln>
            <a:noFill/>
          </a:ln>
        </p:spPr>
        <p:txBody>
          <a:bodyPr spcFirstLastPara="1" wrap="square" lIns="91425" tIns="91425" rIns="91425" bIns="91425" anchor="t" anchorCtr="0">
            <a:noAutofit/>
          </a:bodyPr>
          <a:lstStyle>
            <a:lvl1pPr marL="457200" marR="0" lvl="0" indent="-342900" algn="l">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914400" marR="0" lvl="1"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Basic Frame No Sides)">
  <p:cSld name="Title and Content_1">
    <p:bg>
      <p:bgPr>
        <a:blipFill>
          <a:blip r:embed="rId2">
            <a:alphaModFix/>
          </a:blip>
          <a:stretch>
            <a:fillRect/>
          </a:stretch>
        </a:blipFill>
        <a:effectLst/>
      </p:bgPr>
    </p:bg>
    <p:spTree>
      <p:nvGrpSpPr>
        <p:cNvPr id="1" name="Shape 122"/>
        <p:cNvGrpSpPr/>
        <p:nvPr/>
      </p:nvGrpSpPr>
      <p:grpSpPr>
        <a:xfrm>
          <a:off x="0" y="0"/>
          <a:ext cx="0" cy="0"/>
          <a:chOff x="0" y="0"/>
          <a:chExt cx="0" cy="0"/>
        </a:xfrm>
      </p:grpSpPr>
      <p:sp>
        <p:nvSpPr>
          <p:cNvPr id="123" name="Google Shape;123;p22"/>
          <p:cNvSpPr txBox="1"/>
          <p:nvPr/>
        </p:nvSpPr>
        <p:spPr>
          <a:xfrm>
            <a:off x="11618633" y="6300800"/>
            <a:ext cx="568800" cy="557100"/>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8A8A8A"/>
              </a:buClr>
              <a:buSzPts val="1600"/>
              <a:buFont typeface="Calibri"/>
              <a:buNone/>
            </a:pPr>
            <a:fld id="{00000000-1234-1234-1234-123412341234}" type="slidenum">
              <a:rPr lang="en-US" sz="1600" b="1" i="0" u="none" strike="noStrike" cap="none">
                <a:solidFill>
                  <a:schemeClr val="dk1"/>
                </a:solidFill>
                <a:latin typeface="Calibri"/>
                <a:ea typeface="Calibri"/>
                <a:cs typeface="Calibri"/>
                <a:sym typeface="Calibri"/>
              </a:rPr>
              <a:t>‹#›</a:t>
            </a:fld>
            <a:endParaRPr sz="1600" b="1" i="0" u="none" strike="noStrike" cap="none">
              <a:solidFill>
                <a:schemeClr val="dk1"/>
              </a:solidFill>
              <a:latin typeface="Calibri"/>
              <a:ea typeface="Calibri"/>
              <a:cs typeface="Calibri"/>
              <a:sym typeface="Calibri"/>
            </a:endParaRPr>
          </a:p>
        </p:txBody>
      </p:sp>
      <p:sp>
        <p:nvSpPr>
          <p:cNvPr id="124" name="Google Shape;124;p22"/>
          <p:cNvSpPr txBox="1">
            <a:spLocks noGrp="1"/>
          </p:cNvSpPr>
          <p:nvPr>
            <p:ph type="title"/>
          </p:nvPr>
        </p:nvSpPr>
        <p:spPr>
          <a:xfrm>
            <a:off x="573433" y="568233"/>
            <a:ext cx="11045100" cy="1213500"/>
          </a:xfrm>
          <a:prstGeom prst="rect">
            <a:avLst/>
          </a:prstGeom>
          <a:noFill/>
          <a:ln>
            <a:noFill/>
          </a:ln>
        </p:spPr>
        <p:txBody>
          <a:bodyPr spcFirstLastPara="1" wrap="square" lIns="121900" tIns="121900" rIns="121900" bIns="121900" anchor="ctr" anchorCtr="0">
            <a:noAutofit/>
          </a:bodyPr>
          <a:lstStyle>
            <a:lvl1pPr marR="0" lvl="0" algn="ctr" rtl="0">
              <a:lnSpc>
                <a:spcPct val="90000"/>
              </a:lnSpc>
              <a:spcBef>
                <a:spcPts val="0"/>
              </a:spcBef>
              <a:spcAft>
                <a:spcPts val="0"/>
              </a:spcAft>
              <a:buClr>
                <a:schemeClr val="dk1"/>
              </a:buClr>
              <a:buSzPts val="3700"/>
              <a:buFont typeface="Calibri"/>
              <a:buNone/>
              <a:defRPr sz="37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25" name="Google Shape;125;p22"/>
          <p:cNvSpPr txBox="1">
            <a:spLocks noGrp="1"/>
          </p:cNvSpPr>
          <p:nvPr>
            <p:ph type="body" idx="1"/>
          </p:nvPr>
        </p:nvSpPr>
        <p:spPr>
          <a:xfrm>
            <a:off x="0" y="1781833"/>
            <a:ext cx="12192000" cy="44847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Pelican Right)">
  <p:cSld name="Content (Pelican Right)">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0" y="568233"/>
            <a:ext cx="8172800" cy="1213600"/>
          </a:xfrm>
          <a:prstGeom prst="rect">
            <a:avLst/>
          </a:prstGeom>
          <a:noFill/>
          <a:ln>
            <a:noFill/>
          </a:ln>
        </p:spPr>
        <p:txBody>
          <a:bodyPr spcFirstLastPara="1" wrap="square" lIns="91425" tIns="91425" rIns="91425" bIns="91425" anchor="ctr" anchorCtr="0">
            <a:noAutofit/>
          </a:bodyPr>
          <a:lstStyle>
            <a:lvl1pPr marR="0" lvl="0" algn="ctr">
              <a:lnSpc>
                <a:spcPct val="90000"/>
              </a:lnSpc>
              <a:spcBef>
                <a:spcPts val="0"/>
              </a:spcBef>
              <a:spcAft>
                <a:spcPts val="0"/>
              </a:spcAft>
              <a:buClr>
                <a:schemeClr val="dk1"/>
              </a:buClr>
              <a:buSzPts val="2800"/>
              <a:buFont typeface="Calibri"/>
              <a:buNone/>
              <a:defRPr sz="3733"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a:endParaRPr/>
          </a:p>
        </p:txBody>
      </p:sp>
      <p:sp>
        <p:nvSpPr>
          <p:cNvPr id="23" name="Google Shape;23;p4"/>
          <p:cNvSpPr txBox="1">
            <a:spLocks noGrp="1"/>
          </p:cNvSpPr>
          <p:nvPr>
            <p:ph type="body" idx="1"/>
          </p:nvPr>
        </p:nvSpPr>
        <p:spPr>
          <a:xfrm>
            <a:off x="0" y="1781833"/>
            <a:ext cx="8172800" cy="4448800"/>
          </a:xfrm>
          <a:prstGeom prst="rect">
            <a:avLst/>
          </a:prstGeom>
          <a:noFill/>
          <a:ln>
            <a:noFill/>
          </a:ln>
        </p:spPr>
        <p:txBody>
          <a:bodyPr spcFirstLastPara="1" wrap="square" lIns="91425" tIns="91425" rIns="91425" bIns="91425" anchor="t" anchorCtr="0">
            <a:noAutofit/>
          </a:bodyPr>
          <a:lstStyle>
            <a:lvl1pPr marL="457200" marR="0" lvl="0" indent="-342900" algn="l">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914400" marR="0" lvl="1"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24" name="Google Shape;24;p4"/>
          <p:cNvSpPr txBox="1"/>
          <p:nvPr/>
        </p:nvSpPr>
        <p:spPr>
          <a:xfrm>
            <a:off x="11618633" y="6300800"/>
            <a:ext cx="568800" cy="557200"/>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8A8A8A"/>
              </a:buClr>
              <a:buSzPts val="1600"/>
              <a:buFont typeface="Calibri"/>
              <a:buNone/>
            </a:pPr>
            <a:fld id="{00000000-1234-1234-1234-123412341234}" type="slidenum">
              <a:rPr lang="en-US" sz="1600" b="1" i="0" u="none" strike="noStrike" cap="none">
                <a:solidFill>
                  <a:schemeClr val="dk1"/>
                </a:solidFill>
                <a:latin typeface="Calibri"/>
                <a:ea typeface="Calibri"/>
                <a:cs typeface="Calibri"/>
                <a:sym typeface="Calibri"/>
              </a:rPr>
              <a:t>‹#›</a:t>
            </a:fld>
            <a:endParaRPr sz="1600" b="1"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Alligator)">
  <p:cSld name="Content (Alligator)">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5"/>
          <p:cNvSpPr txBox="1">
            <a:spLocks noGrp="1"/>
          </p:cNvSpPr>
          <p:nvPr>
            <p:ph type="sldNum" idx="12"/>
          </p:nvPr>
        </p:nvSpPr>
        <p:spPr>
          <a:xfrm>
            <a:off x="9067800" y="6400800"/>
            <a:ext cx="2972000" cy="457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A8A8A"/>
              </a:buClr>
              <a:buSzPts val="1200"/>
              <a:buFont typeface="Calibri"/>
              <a:buNone/>
              <a:defRPr sz="1200" b="0" i="0" u="none" strike="noStrike" cap="none">
                <a:solidFill>
                  <a:srgbClr val="8A8A8A"/>
                </a:solidFill>
                <a:latin typeface="Calibri"/>
                <a:ea typeface="Calibri"/>
                <a:cs typeface="Calibri"/>
                <a:sym typeface="Calibri"/>
              </a:defRPr>
            </a:lvl1pPr>
            <a:lvl2pPr marL="0" marR="0" lvl="1" indent="0" algn="r">
              <a:lnSpc>
                <a:spcPct val="100000"/>
              </a:lnSpc>
              <a:spcBef>
                <a:spcPts val="0"/>
              </a:spcBef>
              <a:spcAft>
                <a:spcPts val="0"/>
              </a:spcAft>
              <a:buClr>
                <a:srgbClr val="8A8A8A"/>
              </a:buClr>
              <a:buSzPts val="1200"/>
              <a:buFont typeface="Calibri"/>
              <a:buNone/>
              <a:defRPr sz="1200" b="0" i="0" u="none" strike="noStrike" cap="none">
                <a:solidFill>
                  <a:srgbClr val="8A8A8A"/>
                </a:solidFill>
                <a:latin typeface="Calibri"/>
                <a:ea typeface="Calibri"/>
                <a:cs typeface="Calibri"/>
                <a:sym typeface="Calibri"/>
              </a:defRPr>
            </a:lvl2pPr>
            <a:lvl3pPr marL="0" marR="0" lvl="2" indent="0" algn="r">
              <a:lnSpc>
                <a:spcPct val="100000"/>
              </a:lnSpc>
              <a:spcBef>
                <a:spcPts val="0"/>
              </a:spcBef>
              <a:spcAft>
                <a:spcPts val="0"/>
              </a:spcAft>
              <a:buClr>
                <a:srgbClr val="8A8A8A"/>
              </a:buClr>
              <a:buSzPts val="1200"/>
              <a:buFont typeface="Calibri"/>
              <a:buNone/>
              <a:defRPr sz="1200" b="0" i="0" u="none" strike="noStrike" cap="none">
                <a:solidFill>
                  <a:srgbClr val="8A8A8A"/>
                </a:solidFill>
                <a:latin typeface="Calibri"/>
                <a:ea typeface="Calibri"/>
                <a:cs typeface="Calibri"/>
                <a:sym typeface="Calibri"/>
              </a:defRPr>
            </a:lvl3pPr>
            <a:lvl4pPr marL="0" marR="0" lvl="3" indent="0" algn="r">
              <a:lnSpc>
                <a:spcPct val="100000"/>
              </a:lnSpc>
              <a:spcBef>
                <a:spcPts val="0"/>
              </a:spcBef>
              <a:spcAft>
                <a:spcPts val="0"/>
              </a:spcAft>
              <a:buClr>
                <a:srgbClr val="8A8A8A"/>
              </a:buClr>
              <a:buSzPts val="1200"/>
              <a:buFont typeface="Calibri"/>
              <a:buNone/>
              <a:defRPr sz="1200" b="0" i="0" u="none" strike="noStrike" cap="none">
                <a:solidFill>
                  <a:srgbClr val="8A8A8A"/>
                </a:solidFill>
                <a:latin typeface="Calibri"/>
                <a:ea typeface="Calibri"/>
                <a:cs typeface="Calibri"/>
                <a:sym typeface="Calibri"/>
              </a:defRPr>
            </a:lvl4pPr>
            <a:lvl5pPr marL="0" marR="0" lvl="4" indent="0" algn="r">
              <a:lnSpc>
                <a:spcPct val="100000"/>
              </a:lnSpc>
              <a:spcBef>
                <a:spcPts val="0"/>
              </a:spcBef>
              <a:spcAft>
                <a:spcPts val="0"/>
              </a:spcAft>
              <a:buClr>
                <a:srgbClr val="8A8A8A"/>
              </a:buClr>
              <a:buSzPts val="1200"/>
              <a:buFont typeface="Calibri"/>
              <a:buNone/>
              <a:defRPr sz="1200" b="0" i="0" u="none" strike="noStrike" cap="none">
                <a:solidFill>
                  <a:srgbClr val="8A8A8A"/>
                </a:solidFill>
                <a:latin typeface="Calibri"/>
                <a:ea typeface="Calibri"/>
                <a:cs typeface="Calibri"/>
                <a:sym typeface="Calibri"/>
              </a:defRPr>
            </a:lvl5pPr>
            <a:lvl6pPr marL="0" marR="0" lvl="5" indent="0" algn="r">
              <a:lnSpc>
                <a:spcPct val="100000"/>
              </a:lnSpc>
              <a:spcBef>
                <a:spcPts val="0"/>
              </a:spcBef>
              <a:spcAft>
                <a:spcPts val="0"/>
              </a:spcAft>
              <a:buClr>
                <a:srgbClr val="8A8A8A"/>
              </a:buClr>
              <a:buSzPts val="1200"/>
              <a:buFont typeface="Calibri"/>
              <a:buNone/>
              <a:defRPr sz="1200" b="0" i="0" u="none" strike="noStrike" cap="none">
                <a:solidFill>
                  <a:srgbClr val="8A8A8A"/>
                </a:solidFill>
                <a:latin typeface="Calibri"/>
                <a:ea typeface="Calibri"/>
                <a:cs typeface="Calibri"/>
                <a:sym typeface="Calibri"/>
              </a:defRPr>
            </a:lvl6pPr>
            <a:lvl7pPr marL="0" marR="0" lvl="6" indent="0" algn="r">
              <a:lnSpc>
                <a:spcPct val="100000"/>
              </a:lnSpc>
              <a:spcBef>
                <a:spcPts val="0"/>
              </a:spcBef>
              <a:spcAft>
                <a:spcPts val="0"/>
              </a:spcAft>
              <a:buClr>
                <a:srgbClr val="8A8A8A"/>
              </a:buClr>
              <a:buSzPts val="1200"/>
              <a:buFont typeface="Calibri"/>
              <a:buNone/>
              <a:defRPr sz="1200" b="0" i="0" u="none" strike="noStrike" cap="none">
                <a:solidFill>
                  <a:srgbClr val="8A8A8A"/>
                </a:solidFill>
                <a:latin typeface="Calibri"/>
                <a:ea typeface="Calibri"/>
                <a:cs typeface="Calibri"/>
                <a:sym typeface="Calibri"/>
              </a:defRPr>
            </a:lvl7pPr>
            <a:lvl8pPr marL="0" marR="0" lvl="7" indent="0" algn="r">
              <a:lnSpc>
                <a:spcPct val="100000"/>
              </a:lnSpc>
              <a:spcBef>
                <a:spcPts val="0"/>
              </a:spcBef>
              <a:spcAft>
                <a:spcPts val="0"/>
              </a:spcAft>
              <a:buClr>
                <a:srgbClr val="8A8A8A"/>
              </a:buClr>
              <a:buSzPts val="1200"/>
              <a:buFont typeface="Calibri"/>
              <a:buNone/>
              <a:defRPr sz="1200" b="0" i="0" u="none" strike="noStrike" cap="none">
                <a:solidFill>
                  <a:srgbClr val="8A8A8A"/>
                </a:solidFill>
                <a:latin typeface="Calibri"/>
                <a:ea typeface="Calibri"/>
                <a:cs typeface="Calibri"/>
                <a:sym typeface="Calibri"/>
              </a:defRPr>
            </a:lvl8pPr>
            <a:lvl9pPr marL="0" marR="0" lvl="8" indent="0" algn="r">
              <a:lnSpc>
                <a:spcPct val="100000"/>
              </a:lnSpc>
              <a:spcBef>
                <a:spcPts val="0"/>
              </a:spcBef>
              <a:spcAft>
                <a:spcPts val="0"/>
              </a:spcAft>
              <a:buClr>
                <a:srgbClr val="8A8A8A"/>
              </a:buClr>
              <a:buSzPts val="1200"/>
              <a:buFont typeface="Calibri"/>
              <a:buNone/>
              <a:defRPr sz="12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7" name="Google Shape;27;p5"/>
          <p:cNvSpPr txBox="1">
            <a:spLocks noGrp="1"/>
          </p:cNvSpPr>
          <p:nvPr>
            <p:ph type="title"/>
          </p:nvPr>
        </p:nvSpPr>
        <p:spPr>
          <a:xfrm>
            <a:off x="0" y="568233"/>
            <a:ext cx="12192000" cy="1213600"/>
          </a:xfrm>
          <a:prstGeom prst="rect">
            <a:avLst/>
          </a:prstGeom>
          <a:noFill/>
          <a:ln>
            <a:noFill/>
          </a:ln>
        </p:spPr>
        <p:txBody>
          <a:bodyPr spcFirstLastPara="1" wrap="square" lIns="91425" tIns="91425" rIns="91425" bIns="91425" anchor="ctr" anchorCtr="0">
            <a:noAutofit/>
          </a:bodyPr>
          <a:lstStyle>
            <a:lvl1pPr marR="0" lvl="0" algn="ctr">
              <a:lnSpc>
                <a:spcPct val="90000"/>
              </a:lnSpc>
              <a:spcBef>
                <a:spcPts val="0"/>
              </a:spcBef>
              <a:spcAft>
                <a:spcPts val="0"/>
              </a:spcAft>
              <a:buClr>
                <a:schemeClr val="dk1"/>
              </a:buClr>
              <a:buSzPts val="2800"/>
              <a:buFont typeface="Calibri"/>
              <a:buNone/>
              <a:defRPr sz="3733"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a:endParaRPr/>
          </a:p>
        </p:txBody>
      </p:sp>
      <p:sp>
        <p:nvSpPr>
          <p:cNvPr id="28" name="Google Shape;28;p5"/>
          <p:cNvSpPr txBox="1">
            <a:spLocks noGrp="1"/>
          </p:cNvSpPr>
          <p:nvPr>
            <p:ph type="body" idx="1"/>
          </p:nvPr>
        </p:nvSpPr>
        <p:spPr>
          <a:xfrm>
            <a:off x="1674000" y="1781833"/>
            <a:ext cx="8844000" cy="3457200"/>
          </a:xfrm>
          <a:prstGeom prst="rect">
            <a:avLst/>
          </a:prstGeom>
          <a:noFill/>
          <a:ln>
            <a:noFill/>
          </a:ln>
        </p:spPr>
        <p:txBody>
          <a:bodyPr spcFirstLastPara="1" wrap="square" lIns="91425" tIns="91425" rIns="91425" bIns="91425" anchor="t" anchorCtr="0">
            <a:noAutofit/>
          </a:bodyPr>
          <a:lstStyle>
            <a:lvl1pPr marL="457200" marR="0" lvl="0" indent="-342900" algn="l">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914400" marR="0" lvl="1"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29" name="Google Shape;29;p5"/>
          <p:cNvSpPr txBox="1"/>
          <p:nvPr/>
        </p:nvSpPr>
        <p:spPr>
          <a:xfrm>
            <a:off x="11618633" y="6300800"/>
            <a:ext cx="568800" cy="557200"/>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8A8A8A"/>
              </a:buClr>
              <a:buSzPts val="1600"/>
              <a:buFont typeface="Calibri"/>
              <a:buNone/>
            </a:pPr>
            <a:fld id="{00000000-1234-1234-1234-123412341234}" type="slidenum">
              <a:rPr lang="en-US" sz="1600" b="1" i="0" u="none" strike="noStrike" cap="none">
                <a:solidFill>
                  <a:schemeClr val="lt1"/>
                </a:solidFill>
                <a:latin typeface="Calibri"/>
                <a:ea typeface="Calibri"/>
                <a:cs typeface="Calibri"/>
                <a:sym typeface="Calibri"/>
              </a:rPr>
              <a:t>‹#›</a:t>
            </a:fld>
            <a:endParaRPr sz="16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4"/>
        <p:cNvGrpSpPr/>
        <p:nvPr/>
      </p:nvGrpSpPr>
      <p:grpSpPr>
        <a:xfrm>
          <a:off x="0" y="0"/>
          <a:ext cx="0" cy="0"/>
          <a:chOff x="0" y="0"/>
          <a:chExt cx="0" cy="0"/>
        </a:xfrm>
      </p:grpSpPr>
      <p:sp>
        <p:nvSpPr>
          <p:cNvPr id="35" name="Google Shape;35;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7" name="Google Shape;3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6"/>
        <p:cNvGrpSpPr/>
        <p:nvPr/>
      </p:nvGrpSpPr>
      <p:grpSpPr>
        <a:xfrm>
          <a:off x="0" y="0"/>
          <a:ext cx="0" cy="0"/>
          <a:chOff x="0" y="0"/>
          <a:chExt cx="0" cy="0"/>
        </a:xfrm>
      </p:grpSpPr>
      <p:sp>
        <p:nvSpPr>
          <p:cNvPr id="47" name="Google Shape;47;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9" name="Google Shape;49;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2"/>
        <p:cNvGrpSpPr/>
        <p:nvPr/>
      </p:nvGrpSpPr>
      <p:grpSpPr>
        <a:xfrm>
          <a:off x="0" y="0"/>
          <a:ext cx="0" cy="0"/>
          <a:chOff x="0" y="0"/>
          <a:chExt cx="0" cy="0"/>
        </a:xfrm>
      </p:grpSpPr>
      <p:sp>
        <p:nvSpPr>
          <p:cNvPr id="53" name="Google Shape;53;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9"/>
        <p:cNvGrpSpPr/>
        <p:nvPr/>
      </p:nvGrpSpPr>
      <p:grpSpPr>
        <a:xfrm>
          <a:off x="0" y="0"/>
          <a:ext cx="0" cy="0"/>
          <a:chOff x="0" y="0"/>
          <a:chExt cx="0" cy="0"/>
        </a:xfrm>
      </p:grpSpPr>
      <p:sp>
        <p:nvSpPr>
          <p:cNvPr id="60" name="Google Shape;60;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4" name="Google Shape;64;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louisianabelieves.com/docs/default-source/links-for-newsletters/act-no-467-of-the-2014-regular-session---r-s-17-4022-3.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s://www.louisianabelieves.com/schools/louisiana-scholarship-program" TargetMode="External"/><Relationship Id="rId2" Type="http://schemas.openxmlformats.org/officeDocument/2006/relationships/hyperlink" Target="mailto:Jameka.Henderson@la.gov"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76"/>
          <p:cNvSpPr txBox="1">
            <a:spLocks noGrp="1"/>
          </p:cNvSpPr>
          <p:nvPr>
            <p:ph type="title"/>
          </p:nvPr>
        </p:nvSpPr>
        <p:spPr>
          <a:xfrm>
            <a:off x="5239267" y="2328533"/>
            <a:ext cx="6301600" cy="2965600"/>
          </a:xfrm>
          <a:prstGeom prst="rect">
            <a:avLst/>
          </a:prstGeom>
          <a:noFill/>
          <a:ln>
            <a:noFill/>
          </a:ln>
        </p:spPr>
        <p:txBody>
          <a:bodyPr spcFirstLastPara="1" wrap="square" lIns="121900" tIns="121900" rIns="121900" bIns="121900" anchor="ctr" anchorCtr="0">
            <a:noAutofit/>
          </a:bodyPr>
          <a:lstStyle/>
          <a:p>
            <a:pPr marL="0" lvl="0" indent="0" algn="ctr" rtl="0">
              <a:lnSpc>
                <a:spcPct val="90000"/>
              </a:lnSpc>
              <a:spcBef>
                <a:spcPts val="0"/>
              </a:spcBef>
              <a:spcAft>
                <a:spcPts val="0"/>
              </a:spcAft>
              <a:buClr>
                <a:srgbClr val="385463"/>
              </a:buClr>
              <a:buSzPts val="4000"/>
              <a:buFont typeface="Short Stack"/>
              <a:buNone/>
            </a:pPr>
            <a:r>
              <a:rPr lang="en-US" sz="4000" b="1" dirty="0">
                <a:latin typeface="Short Stack"/>
                <a:ea typeface="Short Stack"/>
                <a:cs typeface="Short Stack"/>
                <a:sym typeface="Short Stack"/>
              </a:rPr>
              <a:t/>
            </a:r>
            <a:br>
              <a:rPr lang="en-US" sz="4000" b="1" dirty="0">
                <a:latin typeface="Short Stack"/>
                <a:ea typeface="Short Stack"/>
                <a:cs typeface="Short Stack"/>
                <a:sym typeface="Short Stack"/>
              </a:rPr>
            </a:br>
            <a:r>
              <a:rPr lang="en-US" sz="1800" b="1" dirty="0">
                <a:latin typeface="Arial"/>
                <a:ea typeface="Arial"/>
                <a:cs typeface="Arial"/>
                <a:sym typeface="Arial"/>
              </a:rPr>
              <a:t/>
            </a:r>
            <a:br>
              <a:rPr lang="en-US" sz="1800" b="1" dirty="0">
                <a:latin typeface="Arial"/>
                <a:ea typeface="Arial"/>
                <a:cs typeface="Arial"/>
                <a:sym typeface="Arial"/>
              </a:rPr>
            </a:br>
            <a:r>
              <a:rPr lang="en-US" sz="2400" dirty="0" smtClean="0">
                <a:solidFill>
                  <a:schemeClr val="dk2"/>
                </a:solidFill>
                <a:latin typeface="Arial"/>
                <a:ea typeface="Arial"/>
                <a:cs typeface="Arial"/>
                <a:sym typeface="Arial"/>
              </a:rPr>
              <a:t>Louisiana Scholarship Program (LSP) Independent Financial Audit Guide for Participating Schools</a:t>
            </a:r>
            <a:endParaRPr sz="2400" dirty="0">
              <a:solidFill>
                <a:schemeClr val="dk2"/>
              </a:solidFill>
              <a:latin typeface="Arial"/>
              <a:ea typeface="Arial"/>
              <a:cs typeface="Arial"/>
              <a:sym typeface="Arial"/>
            </a:endParaRPr>
          </a:p>
          <a:p>
            <a:pPr marL="0" lvl="0" indent="0" algn="ctr" rtl="0">
              <a:lnSpc>
                <a:spcPct val="90000"/>
              </a:lnSpc>
              <a:spcBef>
                <a:spcPts val="1200"/>
              </a:spcBef>
              <a:spcAft>
                <a:spcPts val="1200"/>
              </a:spcAft>
              <a:buClr>
                <a:srgbClr val="385463"/>
              </a:buClr>
              <a:buSzPts val="4000"/>
              <a:buFont typeface="Short Stack"/>
              <a:buNone/>
            </a:pPr>
            <a:r>
              <a:rPr lang="en-US" sz="2400" dirty="0" smtClean="0">
                <a:solidFill>
                  <a:schemeClr val="dk2"/>
                </a:solidFill>
                <a:latin typeface="Arial"/>
                <a:ea typeface="Arial"/>
                <a:cs typeface="Arial"/>
                <a:sym typeface="Arial"/>
              </a:rPr>
              <a:t>September </a:t>
            </a:r>
            <a:r>
              <a:rPr lang="en-US" sz="2400" dirty="0" smtClean="0">
                <a:solidFill>
                  <a:schemeClr val="dk2"/>
                </a:solidFill>
                <a:latin typeface="Arial"/>
                <a:ea typeface="Arial"/>
                <a:cs typeface="Arial"/>
                <a:sym typeface="Arial"/>
              </a:rPr>
              <a:t>2023</a:t>
            </a:r>
            <a:endParaRPr sz="2400" dirty="0">
              <a:solidFill>
                <a:schemeClr val="dk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83"/>
          <p:cNvSpPr txBox="1">
            <a:spLocks noGrp="1"/>
          </p:cNvSpPr>
          <p:nvPr>
            <p:ph type="title"/>
          </p:nvPr>
        </p:nvSpPr>
        <p:spPr>
          <a:xfrm>
            <a:off x="573433" y="568233"/>
            <a:ext cx="11045100" cy="12135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800" dirty="0" smtClean="0">
                <a:solidFill>
                  <a:schemeClr val="dk2"/>
                </a:solidFill>
              </a:rPr>
              <a:t>Budget &amp; Expenditure Report</a:t>
            </a:r>
            <a:endParaRPr sz="4800" b="1" dirty="0">
              <a:solidFill>
                <a:schemeClr val="dk2"/>
              </a:solidFill>
              <a:latin typeface="Calibri"/>
              <a:ea typeface="Calibri"/>
              <a:cs typeface="Calibri"/>
              <a:sym typeface="Calibri"/>
            </a:endParaRPr>
          </a:p>
        </p:txBody>
      </p:sp>
      <p:sp>
        <p:nvSpPr>
          <p:cNvPr id="321" name="Google Shape;321;p83"/>
          <p:cNvSpPr txBox="1">
            <a:spLocks noGrp="1"/>
          </p:cNvSpPr>
          <p:nvPr>
            <p:ph type="body" idx="1"/>
          </p:nvPr>
        </p:nvSpPr>
        <p:spPr>
          <a:xfrm>
            <a:off x="573433" y="1781833"/>
            <a:ext cx="11045100" cy="4484700"/>
          </a:xfrm>
          <a:prstGeom prst="rect">
            <a:avLst/>
          </a:prstGeom>
          <a:noFill/>
          <a:ln>
            <a:noFill/>
          </a:ln>
        </p:spPr>
        <p:txBody>
          <a:bodyPr spcFirstLastPara="1" wrap="square" lIns="91425" tIns="91425" rIns="91425" bIns="91425" anchor="t" anchorCtr="0">
            <a:noAutofit/>
          </a:bodyPr>
          <a:lstStyle/>
          <a:p>
            <a:pPr marL="914400" lvl="0" indent="0" algn="just" rtl="0">
              <a:lnSpc>
                <a:spcPct val="90000"/>
              </a:lnSpc>
              <a:spcBef>
                <a:spcPts val="1000"/>
              </a:spcBef>
              <a:spcAft>
                <a:spcPts val="0"/>
              </a:spcAft>
              <a:buNone/>
            </a:pPr>
            <a:endParaRPr dirty="0"/>
          </a:p>
          <a:p>
            <a:pPr marL="914400" lvl="0" indent="0" algn="just" rtl="0">
              <a:lnSpc>
                <a:spcPct val="90000"/>
              </a:lnSpc>
              <a:spcBef>
                <a:spcPts val="1000"/>
              </a:spcBef>
              <a:spcAft>
                <a:spcPts val="0"/>
              </a:spcAft>
              <a:buNone/>
            </a:pPr>
            <a:endParaRPr dirty="0"/>
          </a:p>
          <a:p>
            <a:pPr marL="914400" lvl="0" indent="0" algn="just" rtl="0">
              <a:lnSpc>
                <a:spcPct val="90000"/>
              </a:lnSpc>
              <a:spcBef>
                <a:spcPts val="1000"/>
              </a:spcBef>
              <a:spcAft>
                <a:spcPts val="0"/>
              </a:spcAft>
              <a:buNone/>
            </a:pPr>
            <a:endParaRPr dirty="0"/>
          </a:p>
          <a:p>
            <a:pPr marL="914400" lvl="0" indent="0" algn="just" rtl="0">
              <a:lnSpc>
                <a:spcPct val="90000"/>
              </a:lnSpc>
              <a:spcBef>
                <a:spcPts val="1000"/>
              </a:spcBef>
              <a:spcAft>
                <a:spcPts val="0"/>
              </a:spcAft>
              <a:buNone/>
            </a:pPr>
            <a:endParaRPr dirty="0"/>
          </a:p>
          <a:p>
            <a:pPr marL="914400" lvl="0" indent="0" algn="just" rtl="0">
              <a:lnSpc>
                <a:spcPct val="90000"/>
              </a:lnSpc>
              <a:spcBef>
                <a:spcPts val="1000"/>
              </a:spcBef>
              <a:spcAft>
                <a:spcPts val="0"/>
              </a:spcAft>
              <a:buNone/>
            </a:pPr>
            <a:endParaRPr dirty="0"/>
          </a:p>
        </p:txBody>
      </p:sp>
      <p:pic>
        <p:nvPicPr>
          <p:cNvPr id="3" name="Picture 2"/>
          <p:cNvPicPr>
            <a:picLocks noChangeAspect="1"/>
          </p:cNvPicPr>
          <p:nvPr/>
        </p:nvPicPr>
        <p:blipFill>
          <a:blip r:embed="rId3"/>
          <a:stretch>
            <a:fillRect/>
          </a:stretch>
        </p:blipFill>
        <p:spPr>
          <a:xfrm>
            <a:off x="1138844" y="1709737"/>
            <a:ext cx="10174778" cy="4183987"/>
          </a:xfrm>
          <a:prstGeom prst="rect">
            <a:avLst/>
          </a:prstGeom>
        </p:spPr>
      </p:pic>
    </p:spTree>
    <p:extLst>
      <p:ext uri="{BB962C8B-B14F-4D97-AF65-F5344CB8AC3E}">
        <p14:creationId xmlns:p14="http://schemas.microsoft.com/office/powerpoint/2010/main" val="2420767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82"/>
          <p:cNvSpPr txBox="1">
            <a:spLocks noGrp="1"/>
          </p:cNvSpPr>
          <p:nvPr>
            <p:ph type="title"/>
          </p:nvPr>
        </p:nvSpPr>
        <p:spPr>
          <a:xfrm>
            <a:off x="0" y="2363166"/>
            <a:ext cx="8172800" cy="1213600"/>
          </a:xfrm>
          <a:prstGeom prst="rect">
            <a:avLst/>
          </a:prstGeom>
          <a:noFill/>
          <a:ln>
            <a:noFill/>
          </a:ln>
        </p:spPr>
        <p:txBody>
          <a:bodyPr spcFirstLastPara="1" wrap="square" lIns="121900" tIns="121900" rIns="121900" bIns="121900" anchor="ctr" anchorCtr="0">
            <a:noAutofit/>
          </a:bodyPr>
          <a:lstStyle/>
          <a:p>
            <a:pPr marL="0" lvl="0" indent="0" algn="ctr" rtl="0">
              <a:lnSpc>
                <a:spcPct val="90000"/>
              </a:lnSpc>
              <a:spcBef>
                <a:spcPts val="0"/>
              </a:spcBef>
              <a:spcAft>
                <a:spcPts val="0"/>
              </a:spcAft>
              <a:buNone/>
            </a:pPr>
            <a:r>
              <a:rPr lang="en-US" sz="4000" dirty="0" smtClean="0">
                <a:solidFill>
                  <a:schemeClr val="dk2"/>
                </a:solidFill>
              </a:rPr>
              <a:t>Segregation of Funds</a:t>
            </a:r>
            <a:endParaRPr sz="4000" dirty="0">
              <a:solidFill>
                <a:schemeClr val="dk2"/>
              </a:solidFill>
            </a:endParaRPr>
          </a:p>
        </p:txBody>
      </p:sp>
    </p:spTree>
    <p:extLst>
      <p:ext uri="{BB962C8B-B14F-4D97-AF65-F5344CB8AC3E}">
        <p14:creationId xmlns:p14="http://schemas.microsoft.com/office/powerpoint/2010/main" val="1278378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83"/>
          <p:cNvSpPr txBox="1">
            <a:spLocks noGrp="1"/>
          </p:cNvSpPr>
          <p:nvPr>
            <p:ph type="title"/>
          </p:nvPr>
        </p:nvSpPr>
        <p:spPr>
          <a:xfrm>
            <a:off x="573433" y="568233"/>
            <a:ext cx="11045100" cy="12135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800" dirty="0" smtClean="0">
                <a:solidFill>
                  <a:schemeClr val="dk2"/>
                </a:solidFill>
              </a:rPr>
              <a:t>Segregation of Funds</a:t>
            </a:r>
            <a:endParaRPr sz="4800" b="1" dirty="0">
              <a:solidFill>
                <a:schemeClr val="dk2"/>
              </a:solidFill>
              <a:latin typeface="Calibri"/>
              <a:ea typeface="Calibri"/>
              <a:cs typeface="Calibri"/>
              <a:sym typeface="Calibri"/>
            </a:endParaRPr>
          </a:p>
        </p:txBody>
      </p:sp>
      <p:sp>
        <p:nvSpPr>
          <p:cNvPr id="321" name="Google Shape;321;p83"/>
          <p:cNvSpPr txBox="1">
            <a:spLocks noGrp="1"/>
          </p:cNvSpPr>
          <p:nvPr>
            <p:ph type="body" idx="1"/>
          </p:nvPr>
        </p:nvSpPr>
        <p:spPr>
          <a:xfrm>
            <a:off x="573433" y="1781833"/>
            <a:ext cx="11045100" cy="4484700"/>
          </a:xfrm>
          <a:prstGeom prst="rect">
            <a:avLst/>
          </a:prstGeom>
          <a:noFill/>
          <a:ln>
            <a:noFill/>
          </a:ln>
        </p:spPr>
        <p:txBody>
          <a:bodyPr spcFirstLastPara="1" wrap="square" lIns="91425" tIns="91425" rIns="91425" bIns="91425" anchor="t" anchorCtr="0">
            <a:noAutofit/>
          </a:bodyPr>
          <a:lstStyle/>
          <a:p>
            <a:pPr fontAlgn="base"/>
            <a:r>
              <a:rPr lang="en-US" dirty="0">
                <a:solidFill>
                  <a:schemeClr val="bg2"/>
                </a:solidFill>
              </a:rPr>
              <a:t>Schools are required to implement processes and procedures that will allow LSP revenue and expenditures to be easily segregated from the non-scholarship revenue and expenditures. </a:t>
            </a:r>
          </a:p>
          <a:p>
            <a:pPr lvl="1" fontAlgn="base"/>
            <a:r>
              <a:rPr lang="en-US" dirty="0">
                <a:solidFill>
                  <a:schemeClr val="bg2"/>
                </a:solidFill>
              </a:rPr>
              <a:t>See this requirement in </a:t>
            </a:r>
            <a:r>
              <a:rPr lang="en-US" u="sng" dirty="0">
                <a:solidFill>
                  <a:schemeClr val="tx1"/>
                </a:solidFill>
                <a:hlinkClick r:id="rId3"/>
              </a:rPr>
              <a:t>Act No. 467 of the 2014 Regular Session – R.S. 17:4022(3)</a:t>
            </a:r>
            <a:endParaRPr lang="en-US" dirty="0">
              <a:solidFill>
                <a:schemeClr val="tx1"/>
              </a:solidFill>
            </a:endParaRPr>
          </a:p>
          <a:p>
            <a:pPr algn="just" fontAlgn="base"/>
            <a:r>
              <a:rPr lang="en-US" dirty="0" smtClean="0">
                <a:solidFill>
                  <a:schemeClr val="bg2"/>
                </a:solidFill>
              </a:rPr>
              <a:t>The </a:t>
            </a:r>
            <a:r>
              <a:rPr lang="en-US" dirty="0">
                <a:solidFill>
                  <a:schemeClr val="bg2"/>
                </a:solidFill>
              </a:rPr>
              <a:t>use of the accounting controls and processes will readily provide documentation that evidences compliance with LSP requirements.</a:t>
            </a:r>
          </a:p>
          <a:p>
            <a:pPr fontAlgn="base"/>
            <a:r>
              <a:rPr lang="en-US" dirty="0">
                <a:solidFill>
                  <a:schemeClr val="bg2"/>
                </a:solidFill>
              </a:rPr>
              <a:t>An added benefit of the separate accounting is the protection of the privacy of each participating school’s non-public funds.</a:t>
            </a:r>
          </a:p>
          <a:p>
            <a:pPr marL="457200" lvl="0" indent="-323850" algn="just" rtl="0">
              <a:lnSpc>
                <a:spcPct val="90000"/>
              </a:lnSpc>
              <a:spcBef>
                <a:spcPts val="1000"/>
              </a:spcBef>
              <a:spcAft>
                <a:spcPts val="0"/>
              </a:spcAft>
              <a:buClr>
                <a:schemeClr val="dk2"/>
              </a:buClr>
              <a:buSzPts val="1500"/>
              <a:buChar char="•"/>
            </a:pPr>
            <a:endParaRPr dirty="0">
              <a:solidFill>
                <a:srgbClr val="20B6A6"/>
              </a:solidFill>
            </a:endParaRPr>
          </a:p>
          <a:p>
            <a:pPr marL="914400" lvl="0" indent="0" algn="just" rtl="0">
              <a:lnSpc>
                <a:spcPct val="90000"/>
              </a:lnSpc>
              <a:spcBef>
                <a:spcPts val="1000"/>
              </a:spcBef>
              <a:spcAft>
                <a:spcPts val="0"/>
              </a:spcAft>
              <a:buNone/>
            </a:pPr>
            <a:endParaRPr dirty="0"/>
          </a:p>
          <a:p>
            <a:pPr marL="914400" lvl="0" indent="0" algn="just" rtl="0">
              <a:lnSpc>
                <a:spcPct val="90000"/>
              </a:lnSpc>
              <a:spcBef>
                <a:spcPts val="1000"/>
              </a:spcBef>
              <a:spcAft>
                <a:spcPts val="0"/>
              </a:spcAft>
              <a:buNone/>
            </a:pPr>
            <a:endParaRPr dirty="0"/>
          </a:p>
          <a:p>
            <a:pPr marL="914400" lvl="0" indent="0" algn="just" rtl="0">
              <a:lnSpc>
                <a:spcPct val="90000"/>
              </a:lnSpc>
              <a:spcBef>
                <a:spcPts val="1000"/>
              </a:spcBef>
              <a:spcAft>
                <a:spcPts val="0"/>
              </a:spcAft>
              <a:buNone/>
            </a:pPr>
            <a:endParaRPr dirty="0"/>
          </a:p>
          <a:p>
            <a:pPr marL="914400" lvl="0" indent="0" algn="just" rtl="0">
              <a:lnSpc>
                <a:spcPct val="90000"/>
              </a:lnSpc>
              <a:spcBef>
                <a:spcPts val="1000"/>
              </a:spcBef>
              <a:spcAft>
                <a:spcPts val="0"/>
              </a:spcAft>
              <a:buNone/>
            </a:pPr>
            <a:endParaRPr dirty="0"/>
          </a:p>
          <a:p>
            <a:pPr marL="914400" lvl="0" indent="0" algn="just" rtl="0">
              <a:lnSpc>
                <a:spcPct val="90000"/>
              </a:lnSpc>
              <a:spcBef>
                <a:spcPts val="1000"/>
              </a:spcBef>
              <a:spcAft>
                <a:spcPts val="0"/>
              </a:spcAft>
              <a:buNone/>
            </a:pPr>
            <a:endParaRPr dirty="0"/>
          </a:p>
        </p:txBody>
      </p:sp>
    </p:spTree>
    <p:extLst>
      <p:ext uri="{BB962C8B-B14F-4D97-AF65-F5344CB8AC3E}">
        <p14:creationId xmlns:p14="http://schemas.microsoft.com/office/powerpoint/2010/main" val="3057526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83"/>
          <p:cNvSpPr txBox="1">
            <a:spLocks noGrp="1"/>
          </p:cNvSpPr>
          <p:nvPr>
            <p:ph type="title"/>
          </p:nvPr>
        </p:nvSpPr>
        <p:spPr>
          <a:xfrm>
            <a:off x="573433" y="568233"/>
            <a:ext cx="11045100" cy="12135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800" dirty="0" smtClean="0">
                <a:solidFill>
                  <a:schemeClr val="accent1">
                    <a:lumMod val="50000"/>
                  </a:schemeClr>
                </a:solidFill>
              </a:rPr>
              <a:t>Segregation</a:t>
            </a:r>
            <a:r>
              <a:rPr lang="en-US" sz="4800" dirty="0" smtClean="0">
                <a:solidFill>
                  <a:schemeClr val="dk2"/>
                </a:solidFill>
              </a:rPr>
              <a:t> of Funds</a:t>
            </a:r>
            <a:endParaRPr sz="4800" b="1" dirty="0">
              <a:solidFill>
                <a:schemeClr val="dk2"/>
              </a:solidFill>
              <a:latin typeface="Calibri"/>
              <a:ea typeface="Calibri"/>
              <a:cs typeface="Calibri"/>
              <a:sym typeface="Calibri"/>
            </a:endParaRPr>
          </a:p>
        </p:txBody>
      </p:sp>
      <p:sp>
        <p:nvSpPr>
          <p:cNvPr id="321" name="Google Shape;321;p83"/>
          <p:cNvSpPr txBox="1">
            <a:spLocks noGrp="1"/>
          </p:cNvSpPr>
          <p:nvPr>
            <p:ph type="body" idx="1"/>
          </p:nvPr>
        </p:nvSpPr>
        <p:spPr>
          <a:xfrm>
            <a:off x="573433" y="1557196"/>
            <a:ext cx="11045100" cy="4709337"/>
          </a:xfrm>
          <a:prstGeom prst="rect">
            <a:avLst/>
          </a:prstGeom>
          <a:noFill/>
          <a:ln>
            <a:noFill/>
          </a:ln>
        </p:spPr>
        <p:txBody>
          <a:bodyPr spcFirstLastPara="1" wrap="square" lIns="91425" tIns="91425" rIns="91425" bIns="91425" anchor="t" anchorCtr="0">
            <a:noAutofit/>
          </a:bodyPr>
          <a:lstStyle/>
          <a:p>
            <a:pPr marL="457200" lvl="0" indent="-323850" algn="just" rtl="0">
              <a:lnSpc>
                <a:spcPct val="90000"/>
              </a:lnSpc>
              <a:spcBef>
                <a:spcPts val="1000"/>
              </a:spcBef>
              <a:spcAft>
                <a:spcPts val="0"/>
              </a:spcAft>
              <a:buClr>
                <a:schemeClr val="dk2"/>
              </a:buClr>
              <a:buSzPts val="1500"/>
              <a:buChar char="•"/>
            </a:pPr>
            <a:r>
              <a:rPr lang="en-US" sz="1800" dirty="0" smtClean="0">
                <a:solidFill>
                  <a:schemeClr val="dk2"/>
                </a:solidFill>
              </a:rPr>
              <a:t>To effectively distinguish Scholarship funding and related expenditures from private funding and related expenditures, accounting controls should be implemented through the use of one of the following three methods:</a:t>
            </a:r>
          </a:p>
          <a:p>
            <a:pPr marL="590550" lvl="0" indent="-457200" algn="just" rtl="0">
              <a:lnSpc>
                <a:spcPct val="90000"/>
              </a:lnSpc>
              <a:spcBef>
                <a:spcPts val="1000"/>
              </a:spcBef>
              <a:spcAft>
                <a:spcPts val="0"/>
              </a:spcAft>
              <a:buClr>
                <a:schemeClr val="dk2"/>
              </a:buClr>
              <a:buSzPts val="1500"/>
              <a:buFont typeface="+mj-lt"/>
              <a:buAutoNum type="arabicPeriod"/>
            </a:pPr>
            <a:r>
              <a:rPr lang="en-US" sz="1800" dirty="0" smtClean="0">
                <a:solidFill>
                  <a:schemeClr val="dk2"/>
                </a:solidFill>
              </a:rPr>
              <a:t>Separate bank accounts for </a:t>
            </a:r>
            <a:r>
              <a:rPr lang="en-US" sz="1800" dirty="0" smtClean="0">
                <a:solidFill>
                  <a:schemeClr val="accent1">
                    <a:lumMod val="50000"/>
                  </a:schemeClr>
                </a:solidFill>
              </a:rPr>
              <a:t>each</a:t>
            </a:r>
            <a:r>
              <a:rPr lang="en-US" sz="1800" dirty="0" smtClean="0">
                <a:solidFill>
                  <a:schemeClr val="dk2"/>
                </a:solidFill>
              </a:rPr>
              <a:t> fund source</a:t>
            </a:r>
          </a:p>
          <a:p>
            <a:pPr marL="1047750" lvl="1" indent="-457200" algn="just">
              <a:spcBef>
                <a:spcPts val="1000"/>
              </a:spcBef>
              <a:buClr>
                <a:schemeClr val="dk2"/>
              </a:buClr>
              <a:buSzPts val="1500"/>
              <a:buFont typeface="Arial" panose="020B0604020202020204" pitchFamily="34" charset="0"/>
              <a:buChar char="•"/>
            </a:pPr>
            <a:r>
              <a:rPr lang="en-US" sz="1800" dirty="0" smtClean="0">
                <a:solidFill>
                  <a:schemeClr val="dk2"/>
                </a:solidFill>
              </a:rPr>
              <a:t>Tuition and other income from private sources is deposited in the main operating account(s) for the school</a:t>
            </a:r>
          </a:p>
          <a:p>
            <a:pPr marL="1047750" lvl="1" indent="-457200" algn="just">
              <a:spcBef>
                <a:spcPts val="1000"/>
              </a:spcBef>
              <a:buClr>
                <a:schemeClr val="dk2"/>
              </a:buClr>
              <a:buSzPts val="1500"/>
              <a:buFont typeface="Arial" panose="020B0604020202020204" pitchFamily="34" charset="0"/>
              <a:buChar char="•"/>
            </a:pPr>
            <a:r>
              <a:rPr lang="en-US" sz="1800" dirty="0" smtClean="0">
                <a:solidFill>
                  <a:schemeClr val="dk2"/>
                </a:solidFill>
              </a:rPr>
              <a:t>Tuition for LSP students is deposited in a separate account upon receipt</a:t>
            </a:r>
          </a:p>
          <a:p>
            <a:pPr marL="1047750" lvl="1" indent="-457200" algn="just">
              <a:spcBef>
                <a:spcPts val="1000"/>
              </a:spcBef>
              <a:buClr>
                <a:schemeClr val="dk2"/>
              </a:buClr>
              <a:buSzPts val="1500"/>
              <a:buFont typeface="Arial" panose="020B0604020202020204" pitchFamily="34" charset="0"/>
              <a:buChar char="•"/>
            </a:pPr>
            <a:r>
              <a:rPr lang="en-US" sz="1800" dirty="0" smtClean="0">
                <a:solidFill>
                  <a:schemeClr val="dk2"/>
                </a:solidFill>
              </a:rPr>
              <a:t>Invoices, </a:t>
            </a:r>
            <a:r>
              <a:rPr lang="en-US" sz="1800" dirty="0" smtClean="0">
                <a:solidFill>
                  <a:schemeClr val="bg2"/>
                </a:solidFill>
              </a:rPr>
              <a:t>payroll </a:t>
            </a:r>
            <a:r>
              <a:rPr lang="en-US" sz="1800" dirty="0" smtClean="0">
                <a:solidFill>
                  <a:schemeClr val="dk2"/>
                </a:solidFill>
              </a:rPr>
              <a:t>and other obligations are paid as due from the main operating account</a:t>
            </a:r>
          </a:p>
          <a:p>
            <a:pPr marL="1047750" lvl="1" indent="-457200" algn="just">
              <a:spcBef>
                <a:spcPts val="1000"/>
              </a:spcBef>
              <a:buClr>
                <a:schemeClr val="dk2"/>
              </a:buClr>
              <a:buSzPts val="1500"/>
              <a:buFont typeface="Arial" panose="020B0604020202020204" pitchFamily="34" charset="0"/>
              <a:buChar char="•"/>
            </a:pPr>
            <a:r>
              <a:rPr lang="en-US" sz="1800" dirty="0" smtClean="0">
                <a:solidFill>
                  <a:schemeClr val="dk2"/>
                </a:solidFill>
              </a:rPr>
              <a:t>Either on a by disbursement basis or on some regular basis (weekly, bi-weekly, monthly) funds are transferred from the LSP account to the main operating account(s) to cover the expenses paid on behalf of the LSP students</a:t>
            </a:r>
          </a:p>
          <a:p>
            <a:pPr marL="1504950" lvl="2" indent="-457200" algn="just">
              <a:spcBef>
                <a:spcPts val="1000"/>
              </a:spcBef>
              <a:buClr>
                <a:schemeClr val="dk2"/>
              </a:buClr>
              <a:buSzPts val="1500"/>
              <a:buFont typeface="Arial" panose="020B0604020202020204" pitchFamily="34" charset="0"/>
              <a:buChar char="•"/>
            </a:pPr>
            <a:r>
              <a:rPr lang="en-US" sz="1800" b="1" dirty="0" smtClean="0">
                <a:solidFill>
                  <a:schemeClr val="dk2"/>
                </a:solidFill>
              </a:rPr>
              <a:t>Supporting documentation should be on file for each transfer</a:t>
            </a:r>
          </a:p>
          <a:p>
            <a:pPr marL="1047750" lvl="1" indent="-457200" algn="just">
              <a:spcBef>
                <a:spcPts val="1000"/>
              </a:spcBef>
              <a:buClr>
                <a:schemeClr val="dk2"/>
              </a:buClr>
              <a:buSzPts val="1500"/>
              <a:buFont typeface="Arial" panose="020B0604020202020204" pitchFamily="34" charset="0"/>
              <a:buChar char="•"/>
            </a:pPr>
            <a:r>
              <a:rPr lang="en-US" sz="1800" dirty="0" smtClean="0">
                <a:solidFill>
                  <a:schemeClr val="dk2"/>
                </a:solidFill>
              </a:rPr>
              <a:t>The transfer must be based in a reasonable allocation methodology such as the proportion of LSP students to the total student population</a:t>
            </a:r>
          </a:p>
          <a:p>
            <a:pPr marL="1047750" lvl="2" indent="0" algn="just">
              <a:spcBef>
                <a:spcPts val="1000"/>
              </a:spcBef>
              <a:buClr>
                <a:schemeClr val="dk2"/>
              </a:buClr>
              <a:buSzPts val="1500"/>
              <a:buNone/>
            </a:pPr>
            <a:endParaRPr lang="en-US" sz="2000" dirty="0">
              <a:solidFill>
                <a:schemeClr val="dk2"/>
              </a:solidFill>
            </a:endParaRPr>
          </a:p>
          <a:p>
            <a:pPr marL="1047750" lvl="2" indent="0" algn="just">
              <a:spcBef>
                <a:spcPts val="1000"/>
              </a:spcBef>
              <a:buClr>
                <a:schemeClr val="dk2"/>
              </a:buClr>
              <a:buSzPts val="1500"/>
              <a:buNone/>
            </a:pPr>
            <a:endParaRPr sz="2000" b="1" dirty="0">
              <a:solidFill>
                <a:srgbClr val="20B6A6"/>
              </a:solidFill>
            </a:endParaRPr>
          </a:p>
          <a:p>
            <a:pPr marL="914400" lvl="0" indent="0" algn="just" rtl="0">
              <a:lnSpc>
                <a:spcPct val="90000"/>
              </a:lnSpc>
              <a:spcBef>
                <a:spcPts val="1000"/>
              </a:spcBef>
              <a:spcAft>
                <a:spcPts val="0"/>
              </a:spcAft>
              <a:buNone/>
            </a:pPr>
            <a:endParaRPr sz="2000" dirty="0"/>
          </a:p>
          <a:p>
            <a:pPr marL="914400" lvl="0" indent="0" algn="just" rtl="0">
              <a:lnSpc>
                <a:spcPct val="90000"/>
              </a:lnSpc>
              <a:spcBef>
                <a:spcPts val="1000"/>
              </a:spcBef>
              <a:spcAft>
                <a:spcPts val="0"/>
              </a:spcAft>
              <a:buNone/>
            </a:pPr>
            <a:endParaRPr dirty="0"/>
          </a:p>
          <a:p>
            <a:pPr marL="914400" lvl="0" indent="0" algn="just" rtl="0">
              <a:lnSpc>
                <a:spcPct val="90000"/>
              </a:lnSpc>
              <a:spcBef>
                <a:spcPts val="1000"/>
              </a:spcBef>
              <a:spcAft>
                <a:spcPts val="0"/>
              </a:spcAft>
              <a:buNone/>
            </a:pPr>
            <a:endParaRPr dirty="0"/>
          </a:p>
          <a:p>
            <a:pPr marL="914400" lvl="0" indent="0" algn="just" rtl="0">
              <a:lnSpc>
                <a:spcPct val="90000"/>
              </a:lnSpc>
              <a:spcBef>
                <a:spcPts val="1000"/>
              </a:spcBef>
              <a:spcAft>
                <a:spcPts val="0"/>
              </a:spcAft>
              <a:buNone/>
            </a:pPr>
            <a:endParaRPr dirty="0"/>
          </a:p>
          <a:p>
            <a:pPr marL="914400" lvl="0" indent="0" algn="just" rtl="0">
              <a:lnSpc>
                <a:spcPct val="90000"/>
              </a:lnSpc>
              <a:spcBef>
                <a:spcPts val="1000"/>
              </a:spcBef>
              <a:spcAft>
                <a:spcPts val="0"/>
              </a:spcAft>
              <a:buNone/>
            </a:pPr>
            <a:endParaRPr dirty="0"/>
          </a:p>
        </p:txBody>
      </p:sp>
    </p:spTree>
    <p:extLst>
      <p:ext uri="{BB962C8B-B14F-4D97-AF65-F5344CB8AC3E}">
        <p14:creationId xmlns:p14="http://schemas.microsoft.com/office/powerpoint/2010/main" val="397915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83"/>
          <p:cNvSpPr txBox="1">
            <a:spLocks noGrp="1"/>
          </p:cNvSpPr>
          <p:nvPr>
            <p:ph type="title"/>
          </p:nvPr>
        </p:nvSpPr>
        <p:spPr>
          <a:xfrm>
            <a:off x="573433" y="568233"/>
            <a:ext cx="11045100" cy="12135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800" dirty="0" smtClean="0">
                <a:solidFill>
                  <a:schemeClr val="dk2"/>
                </a:solidFill>
              </a:rPr>
              <a:t>Segregation of Funds – Unique Coding in the Accounting System</a:t>
            </a:r>
            <a:endParaRPr sz="4800" b="1" dirty="0">
              <a:solidFill>
                <a:schemeClr val="dk2"/>
              </a:solidFill>
              <a:latin typeface="Calibri"/>
              <a:ea typeface="Calibri"/>
              <a:cs typeface="Calibri"/>
              <a:sym typeface="Calibri"/>
            </a:endParaRPr>
          </a:p>
        </p:txBody>
      </p:sp>
      <p:sp>
        <p:nvSpPr>
          <p:cNvPr id="321" name="Google Shape;321;p83"/>
          <p:cNvSpPr txBox="1">
            <a:spLocks noGrp="1"/>
          </p:cNvSpPr>
          <p:nvPr>
            <p:ph type="body" idx="1"/>
          </p:nvPr>
        </p:nvSpPr>
        <p:spPr>
          <a:xfrm>
            <a:off x="573433" y="1781833"/>
            <a:ext cx="11045100" cy="4484700"/>
          </a:xfrm>
          <a:prstGeom prst="rect">
            <a:avLst/>
          </a:prstGeom>
          <a:noFill/>
          <a:ln>
            <a:noFill/>
          </a:ln>
        </p:spPr>
        <p:txBody>
          <a:bodyPr spcFirstLastPara="1" wrap="square" lIns="91425" tIns="91425" rIns="91425" bIns="91425" anchor="t" anchorCtr="0">
            <a:noAutofit/>
          </a:bodyPr>
          <a:lstStyle/>
          <a:p>
            <a:pPr marL="133350" lvl="0" indent="0" algn="just" rtl="0">
              <a:lnSpc>
                <a:spcPct val="90000"/>
              </a:lnSpc>
              <a:spcBef>
                <a:spcPts val="1000"/>
              </a:spcBef>
              <a:spcAft>
                <a:spcPts val="0"/>
              </a:spcAft>
              <a:buClr>
                <a:schemeClr val="dk2"/>
              </a:buClr>
              <a:buSzPts val="1500"/>
              <a:buNone/>
            </a:pPr>
            <a:endParaRPr lang="en-US" sz="2000" b="1" dirty="0" smtClean="0">
              <a:solidFill>
                <a:schemeClr val="dk2"/>
              </a:solidFill>
            </a:endParaRPr>
          </a:p>
          <a:p>
            <a:pPr marL="1047750" lvl="2" indent="0" algn="just">
              <a:spcBef>
                <a:spcPts val="1000"/>
              </a:spcBef>
              <a:buClr>
                <a:schemeClr val="dk2"/>
              </a:buClr>
              <a:buSzPts val="1500"/>
              <a:buNone/>
            </a:pPr>
            <a:endParaRPr lang="en-US" sz="2000" dirty="0">
              <a:solidFill>
                <a:schemeClr val="dk2"/>
              </a:solidFill>
            </a:endParaRPr>
          </a:p>
          <a:p>
            <a:pPr marL="1047750" lvl="2" indent="0" algn="just">
              <a:spcBef>
                <a:spcPts val="1000"/>
              </a:spcBef>
              <a:buClr>
                <a:schemeClr val="dk2"/>
              </a:buClr>
              <a:buSzPts val="1500"/>
              <a:buNone/>
            </a:pPr>
            <a:endParaRPr sz="2000" b="1" dirty="0">
              <a:solidFill>
                <a:srgbClr val="20B6A6"/>
              </a:solidFill>
            </a:endParaRPr>
          </a:p>
          <a:p>
            <a:pPr marL="914400" lvl="0" indent="0" algn="just" rtl="0">
              <a:lnSpc>
                <a:spcPct val="90000"/>
              </a:lnSpc>
              <a:spcBef>
                <a:spcPts val="1000"/>
              </a:spcBef>
              <a:spcAft>
                <a:spcPts val="0"/>
              </a:spcAft>
              <a:buNone/>
            </a:pPr>
            <a:endParaRPr sz="2000" dirty="0"/>
          </a:p>
          <a:p>
            <a:pPr marL="914400" lvl="0" indent="0" algn="just" rtl="0">
              <a:lnSpc>
                <a:spcPct val="90000"/>
              </a:lnSpc>
              <a:spcBef>
                <a:spcPts val="1000"/>
              </a:spcBef>
              <a:spcAft>
                <a:spcPts val="0"/>
              </a:spcAft>
              <a:buNone/>
            </a:pPr>
            <a:endParaRPr dirty="0"/>
          </a:p>
          <a:p>
            <a:pPr marL="914400" lvl="0" indent="0" algn="just" rtl="0">
              <a:lnSpc>
                <a:spcPct val="90000"/>
              </a:lnSpc>
              <a:spcBef>
                <a:spcPts val="1000"/>
              </a:spcBef>
              <a:spcAft>
                <a:spcPts val="0"/>
              </a:spcAft>
              <a:buNone/>
            </a:pPr>
            <a:endParaRPr dirty="0"/>
          </a:p>
          <a:p>
            <a:pPr marL="914400" lvl="0" indent="0" algn="just" rtl="0">
              <a:lnSpc>
                <a:spcPct val="90000"/>
              </a:lnSpc>
              <a:spcBef>
                <a:spcPts val="1000"/>
              </a:spcBef>
              <a:spcAft>
                <a:spcPts val="0"/>
              </a:spcAft>
              <a:buNone/>
            </a:pPr>
            <a:endParaRPr dirty="0"/>
          </a:p>
          <a:p>
            <a:pPr marL="914400" lvl="0" indent="0" algn="just" rtl="0">
              <a:lnSpc>
                <a:spcPct val="90000"/>
              </a:lnSpc>
              <a:spcBef>
                <a:spcPts val="1000"/>
              </a:spcBef>
              <a:spcAft>
                <a:spcPts val="0"/>
              </a:spcAft>
              <a:buNone/>
            </a:pPr>
            <a:endParaRPr dirty="0"/>
          </a:p>
        </p:txBody>
      </p:sp>
      <p:sp>
        <p:nvSpPr>
          <p:cNvPr id="2" name="TextBox 1"/>
          <p:cNvSpPr txBox="1"/>
          <p:nvPr/>
        </p:nvSpPr>
        <p:spPr>
          <a:xfrm>
            <a:off x="573433" y="1781733"/>
            <a:ext cx="10960681" cy="4247317"/>
          </a:xfrm>
          <a:prstGeom prst="rect">
            <a:avLst/>
          </a:prstGeom>
          <a:noFill/>
        </p:spPr>
        <p:txBody>
          <a:bodyPr wrap="square" rtlCol="0">
            <a:spAutoFit/>
          </a:bodyPr>
          <a:lstStyle/>
          <a:p>
            <a:pPr fontAlgn="base"/>
            <a:r>
              <a:rPr lang="en-US" sz="1600" dirty="0" smtClean="0">
                <a:solidFill>
                  <a:schemeClr val="bg2"/>
                </a:solidFill>
                <a:latin typeface="Calibri" panose="020F0502020204030204" pitchFamily="34" charset="0"/>
                <a:cs typeface="Calibri" panose="020F0502020204030204" pitchFamily="34" charset="0"/>
              </a:rPr>
              <a:t>2. An </a:t>
            </a:r>
            <a:r>
              <a:rPr lang="en-US" sz="1600" dirty="0">
                <a:solidFill>
                  <a:schemeClr val="bg2"/>
                </a:solidFill>
                <a:latin typeface="Calibri" panose="020F0502020204030204" pitchFamily="34" charset="0"/>
                <a:cs typeface="Calibri" panose="020F0502020204030204" pitchFamily="34" charset="0"/>
              </a:rPr>
              <a:t>accounting system with unique revenue codes or account identifiers for tuition and other income from private </a:t>
            </a:r>
            <a:r>
              <a:rPr lang="en-US" sz="1600" dirty="0" smtClean="0">
                <a:solidFill>
                  <a:schemeClr val="bg2"/>
                </a:solidFill>
                <a:latin typeface="Calibri" panose="020F0502020204030204" pitchFamily="34" charset="0"/>
                <a:cs typeface="Calibri" panose="020F0502020204030204" pitchFamily="34" charset="0"/>
              </a:rPr>
              <a:t>sources</a:t>
            </a:r>
          </a:p>
          <a:p>
            <a:pPr fontAlgn="base"/>
            <a:endParaRPr lang="en-US" sz="1600" dirty="0">
              <a:solidFill>
                <a:schemeClr val="bg2"/>
              </a:solidFill>
              <a:latin typeface="Calibri" panose="020F0502020204030204" pitchFamily="34" charset="0"/>
              <a:cs typeface="Calibri" panose="020F0502020204030204" pitchFamily="34" charset="0"/>
            </a:endParaRPr>
          </a:p>
          <a:p>
            <a:pPr lvl="1" fontAlgn="base"/>
            <a:r>
              <a:rPr lang="en-US" sz="1600" dirty="0" smtClean="0">
                <a:solidFill>
                  <a:schemeClr val="bg2"/>
                </a:solidFill>
                <a:latin typeface="Calibri" panose="020F0502020204030204" pitchFamily="34" charset="0"/>
                <a:cs typeface="Calibri" panose="020F0502020204030204" pitchFamily="34" charset="0"/>
              </a:rPr>
              <a:t>	•Tuition </a:t>
            </a:r>
            <a:r>
              <a:rPr lang="en-US" sz="1600" dirty="0">
                <a:solidFill>
                  <a:schemeClr val="bg2"/>
                </a:solidFill>
                <a:latin typeface="Calibri" panose="020F0502020204030204" pitchFamily="34" charset="0"/>
                <a:cs typeface="Calibri" panose="020F0502020204030204" pitchFamily="34" charset="0"/>
              </a:rPr>
              <a:t>and other income from private sources is recorded with unique revenue coding or identifiers in the </a:t>
            </a:r>
            <a:r>
              <a:rPr lang="en-US" sz="1600" dirty="0" smtClean="0">
                <a:solidFill>
                  <a:schemeClr val="bg2"/>
                </a:solidFill>
                <a:latin typeface="Calibri" panose="020F0502020204030204" pitchFamily="34" charset="0"/>
                <a:cs typeface="Calibri" panose="020F0502020204030204" pitchFamily="34" charset="0"/>
              </a:rPr>
              <a:t>	accounting </a:t>
            </a:r>
            <a:r>
              <a:rPr lang="en-US" sz="1600" dirty="0">
                <a:solidFill>
                  <a:schemeClr val="bg2"/>
                </a:solidFill>
                <a:latin typeface="Calibri" panose="020F0502020204030204" pitchFamily="34" charset="0"/>
                <a:cs typeface="Calibri" panose="020F0502020204030204" pitchFamily="34" charset="0"/>
              </a:rPr>
              <a:t>system and deposited in the main operating account(s) for the </a:t>
            </a:r>
            <a:r>
              <a:rPr lang="en-US" sz="1600" dirty="0" smtClean="0">
                <a:solidFill>
                  <a:schemeClr val="bg2"/>
                </a:solidFill>
                <a:latin typeface="Calibri" panose="020F0502020204030204" pitchFamily="34" charset="0"/>
                <a:cs typeface="Calibri" panose="020F0502020204030204" pitchFamily="34" charset="0"/>
              </a:rPr>
              <a:t>school</a:t>
            </a:r>
          </a:p>
          <a:p>
            <a:pPr lvl="1" fontAlgn="base"/>
            <a:endParaRPr lang="en-US" sz="1600" dirty="0">
              <a:solidFill>
                <a:schemeClr val="bg2"/>
              </a:solidFill>
              <a:latin typeface="Calibri" panose="020F0502020204030204" pitchFamily="34" charset="0"/>
              <a:cs typeface="Calibri" panose="020F0502020204030204" pitchFamily="34" charset="0"/>
            </a:endParaRPr>
          </a:p>
          <a:p>
            <a:pPr lvl="1" fontAlgn="base"/>
            <a:r>
              <a:rPr lang="en-US" sz="1600" dirty="0" smtClean="0">
                <a:solidFill>
                  <a:schemeClr val="bg2"/>
                </a:solidFill>
                <a:latin typeface="Calibri" panose="020F0502020204030204" pitchFamily="34" charset="0"/>
                <a:cs typeface="Calibri" panose="020F0502020204030204" pitchFamily="34" charset="0"/>
              </a:rPr>
              <a:t>	•Tuition </a:t>
            </a:r>
            <a:r>
              <a:rPr lang="en-US" sz="1600" dirty="0">
                <a:solidFill>
                  <a:schemeClr val="bg2"/>
                </a:solidFill>
                <a:latin typeface="Calibri" panose="020F0502020204030204" pitchFamily="34" charset="0"/>
                <a:cs typeface="Calibri" panose="020F0502020204030204" pitchFamily="34" charset="0"/>
              </a:rPr>
              <a:t>for LSP students is recorded with unique revenue coding and identifiers in the accounting system and </a:t>
            </a:r>
            <a:r>
              <a:rPr lang="en-US" sz="1600" dirty="0" smtClean="0">
                <a:solidFill>
                  <a:schemeClr val="bg2"/>
                </a:solidFill>
                <a:latin typeface="Calibri" panose="020F0502020204030204" pitchFamily="34" charset="0"/>
                <a:cs typeface="Calibri" panose="020F0502020204030204" pitchFamily="34" charset="0"/>
              </a:rPr>
              <a:t>	deposited </a:t>
            </a:r>
            <a:r>
              <a:rPr lang="en-US" sz="1600" dirty="0">
                <a:solidFill>
                  <a:schemeClr val="bg2"/>
                </a:solidFill>
                <a:latin typeface="Calibri" panose="020F0502020204030204" pitchFamily="34" charset="0"/>
                <a:cs typeface="Calibri" panose="020F0502020204030204" pitchFamily="34" charset="0"/>
              </a:rPr>
              <a:t>in the main operating account(s) for the </a:t>
            </a:r>
            <a:r>
              <a:rPr lang="en-US" sz="1600" dirty="0" smtClean="0">
                <a:solidFill>
                  <a:schemeClr val="bg2"/>
                </a:solidFill>
                <a:latin typeface="Calibri" panose="020F0502020204030204" pitchFamily="34" charset="0"/>
                <a:cs typeface="Calibri" panose="020F0502020204030204" pitchFamily="34" charset="0"/>
              </a:rPr>
              <a:t>school</a:t>
            </a:r>
          </a:p>
          <a:p>
            <a:pPr lvl="1" fontAlgn="base"/>
            <a:endParaRPr lang="en-US" sz="1600" dirty="0">
              <a:solidFill>
                <a:schemeClr val="bg2"/>
              </a:solidFill>
              <a:latin typeface="Calibri" panose="020F0502020204030204" pitchFamily="34" charset="0"/>
              <a:cs typeface="Calibri" panose="020F0502020204030204" pitchFamily="34" charset="0"/>
            </a:endParaRPr>
          </a:p>
          <a:p>
            <a:pPr lvl="1" fontAlgn="base"/>
            <a:r>
              <a:rPr lang="en-US" sz="1600" dirty="0" smtClean="0">
                <a:solidFill>
                  <a:schemeClr val="bg2"/>
                </a:solidFill>
                <a:latin typeface="Calibri" panose="020F0502020204030204" pitchFamily="34" charset="0"/>
                <a:cs typeface="Calibri" panose="020F0502020204030204" pitchFamily="34" charset="0"/>
              </a:rPr>
              <a:t>	•Invoices</a:t>
            </a:r>
            <a:r>
              <a:rPr lang="en-US" sz="1600" dirty="0">
                <a:solidFill>
                  <a:schemeClr val="bg2"/>
                </a:solidFill>
                <a:latin typeface="Calibri" panose="020F0502020204030204" pitchFamily="34" charset="0"/>
                <a:cs typeface="Calibri" panose="020F0502020204030204" pitchFamily="34" charset="0"/>
              </a:rPr>
              <a:t>, payroll and other obligations are paid as due from the main operating </a:t>
            </a:r>
            <a:r>
              <a:rPr lang="en-US" sz="1600" dirty="0" smtClean="0">
                <a:solidFill>
                  <a:schemeClr val="bg2"/>
                </a:solidFill>
                <a:latin typeface="Calibri" panose="020F0502020204030204" pitchFamily="34" charset="0"/>
                <a:cs typeface="Calibri" panose="020F0502020204030204" pitchFamily="34" charset="0"/>
              </a:rPr>
              <a:t>account</a:t>
            </a:r>
          </a:p>
          <a:p>
            <a:pPr lvl="1" fontAlgn="base"/>
            <a:endParaRPr lang="en-US" sz="1600" dirty="0">
              <a:solidFill>
                <a:schemeClr val="bg2"/>
              </a:solidFill>
              <a:latin typeface="Calibri" panose="020F0502020204030204" pitchFamily="34" charset="0"/>
              <a:cs typeface="Calibri" panose="020F0502020204030204" pitchFamily="34" charset="0"/>
            </a:endParaRPr>
          </a:p>
          <a:p>
            <a:pPr lvl="1" fontAlgn="base"/>
            <a:r>
              <a:rPr lang="en-US" sz="1600" dirty="0" smtClean="0">
                <a:solidFill>
                  <a:schemeClr val="bg2"/>
                </a:solidFill>
                <a:latin typeface="Calibri" panose="020F0502020204030204" pitchFamily="34" charset="0"/>
                <a:cs typeface="Calibri" panose="020F0502020204030204" pitchFamily="34" charset="0"/>
              </a:rPr>
              <a:t>	•For </a:t>
            </a:r>
            <a:r>
              <a:rPr lang="en-US" sz="1600" dirty="0">
                <a:solidFill>
                  <a:schemeClr val="bg2"/>
                </a:solidFill>
                <a:latin typeface="Calibri" panose="020F0502020204030204" pitchFamily="34" charset="0"/>
                <a:cs typeface="Calibri" panose="020F0502020204030204" pitchFamily="34" charset="0"/>
              </a:rPr>
              <a:t>each expense, the proportionate  share allocable to LSP students is determined and coded with unique </a:t>
            </a:r>
            <a:r>
              <a:rPr lang="en-US" sz="1600" dirty="0" smtClean="0">
                <a:solidFill>
                  <a:schemeClr val="bg2"/>
                </a:solidFill>
                <a:latin typeface="Calibri" panose="020F0502020204030204" pitchFamily="34" charset="0"/>
                <a:cs typeface="Calibri" panose="020F0502020204030204" pitchFamily="34" charset="0"/>
              </a:rPr>
              <a:t>	expenditure </a:t>
            </a:r>
            <a:r>
              <a:rPr lang="en-US" sz="1600" dirty="0">
                <a:solidFill>
                  <a:schemeClr val="bg2"/>
                </a:solidFill>
                <a:latin typeface="Calibri" panose="020F0502020204030204" pitchFamily="34" charset="0"/>
                <a:cs typeface="Calibri" panose="020F0502020204030204" pitchFamily="34" charset="0"/>
              </a:rPr>
              <a:t>codes in the accounting </a:t>
            </a:r>
            <a:r>
              <a:rPr lang="en-US" sz="1600" dirty="0" smtClean="0">
                <a:solidFill>
                  <a:schemeClr val="bg2"/>
                </a:solidFill>
                <a:latin typeface="Calibri" panose="020F0502020204030204" pitchFamily="34" charset="0"/>
                <a:cs typeface="Calibri" panose="020F0502020204030204" pitchFamily="34" charset="0"/>
              </a:rPr>
              <a:t>system</a:t>
            </a:r>
          </a:p>
          <a:p>
            <a:pPr lvl="1" fontAlgn="base"/>
            <a:endParaRPr lang="en-US" sz="1600" dirty="0">
              <a:solidFill>
                <a:schemeClr val="bg2"/>
              </a:solidFill>
              <a:latin typeface="Calibri" panose="020F0502020204030204" pitchFamily="34" charset="0"/>
              <a:cs typeface="Calibri" panose="020F0502020204030204" pitchFamily="34" charset="0"/>
            </a:endParaRPr>
          </a:p>
          <a:p>
            <a:pPr lvl="1" fontAlgn="base"/>
            <a:r>
              <a:rPr lang="en-US" sz="1600" dirty="0" smtClean="0">
                <a:solidFill>
                  <a:schemeClr val="bg2"/>
                </a:solidFill>
                <a:latin typeface="Calibri" panose="020F0502020204030204" pitchFamily="34" charset="0"/>
                <a:cs typeface="Calibri" panose="020F0502020204030204" pitchFamily="34" charset="0"/>
              </a:rPr>
              <a:t>	•A </a:t>
            </a:r>
            <a:r>
              <a:rPr lang="en-US" sz="1600" dirty="0">
                <a:solidFill>
                  <a:schemeClr val="bg2"/>
                </a:solidFill>
                <a:latin typeface="Calibri" panose="020F0502020204030204" pitchFamily="34" charset="0"/>
                <a:cs typeface="Calibri" panose="020F0502020204030204" pitchFamily="34" charset="0"/>
              </a:rPr>
              <a:t>reasonable allocation methodology is used to determine the proportion of each expense that is eligible to be </a:t>
            </a:r>
            <a:r>
              <a:rPr lang="en-US" sz="1600" dirty="0" smtClean="0">
                <a:solidFill>
                  <a:schemeClr val="bg2"/>
                </a:solidFill>
                <a:latin typeface="Calibri" panose="020F0502020204030204" pitchFamily="34" charset="0"/>
                <a:cs typeface="Calibri" panose="020F0502020204030204" pitchFamily="34" charset="0"/>
              </a:rPr>
              <a:t>	paid </a:t>
            </a:r>
            <a:r>
              <a:rPr lang="en-US" sz="1600" dirty="0">
                <a:solidFill>
                  <a:schemeClr val="bg2"/>
                </a:solidFill>
                <a:latin typeface="Calibri" panose="020F0502020204030204" pitchFamily="34" charset="0"/>
                <a:cs typeface="Calibri" panose="020F0502020204030204" pitchFamily="34" charset="0"/>
              </a:rPr>
              <a:t>from the LSP tuition </a:t>
            </a:r>
            <a:r>
              <a:rPr lang="en-US" sz="1600" dirty="0" smtClean="0">
                <a:solidFill>
                  <a:schemeClr val="bg2"/>
                </a:solidFill>
                <a:latin typeface="Calibri" panose="020F0502020204030204" pitchFamily="34" charset="0"/>
                <a:cs typeface="Calibri" panose="020F0502020204030204" pitchFamily="34" charset="0"/>
              </a:rPr>
              <a:t>revenue</a:t>
            </a:r>
          </a:p>
          <a:p>
            <a:pPr lvl="1" fontAlgn="base"/>
            <a:endParaRPr lang="en-US" sz="1600" dirty="0">
              <a:solidFill>
                <a:schemeClr val="bg2"/>
              </a:solidFill>
              <a:latin typeface="Calibri" panose="020F0502020204030204" pitchFamily="34" charset="0"/>
              <a:cs typeface="Calibri" panose="020F0502020204030204" pitchFamily="34" charset="0"/>
            </a:endParaRPr>
          </a:p>
          <a:p>
            <a:pPr lvl="2" fontAlgn="base"/>
            <a:r>
              <a:rPr lang="en-US" b="1" dirty="0" smtClean="0">
                <a:solidFill>
                  <a:schemeClr val="bg2"/>
                </a:solidFill>
                <a:latin typeface="Calibri" panose="020F0502020204030204" pitchFamily="34" charset="0"/>
                <a:cs typeface="Calibri" panose="020F0502020204030204" pitchFamily="34" charset="0"/>
              </a:rPr>
              <a:t>	</a:t>
            </a:r>
            <a:r>
              <a:rPr lang="en-US" sz="1200" b="1" dirty="0" smtClean="0">
                <a:solidFill>
                  <a:schemeClr val="bg2"/>
                </a:solidFill>
                <a:latin typeface="Calibri" panose="020F0502020204030204" pitchFamily="34" charset="0"/>
                <a:cs typeface="Calibri" panose="020F0502020204030204" pitchFamily="34" charset="0"/>
              </a:rPr>
              <a:t>	•</a:t>
            </a:r>
            <a:r>
              <a:rPr lang="en-US" b="1" dirty="0" smtClean="0">
                <a:solidFill>
                  <a:schemeClr val="bg2"/>
                </a:solidFill>
                <a:latin typeface="Calibri" panose="020F0502020204030204" pitchFamily="34" charset="0"/>
                <a:cs typeface="Calibri" panose="020F0502020204030204" pitchFamily="34" charset="0"/>
              </a:rPr>
              <a:t>Schools </a:t>
            </a:r>
            <a:r>
              <a:rPr lang="en-US" b="1" dirty="0">
                <a:solidFill>
                  <a:schemeClr val="bg2"/>
                </a:solidFill>
                <a:latin typeface="Calibri" panose="020F0502020204030204" pitchFamily="34" charset="0"/>
                <a:cs typeface="Calibri" panose="020F0502020204030204" pitchFamily="34" charset="0"/>
              </a:rPr>
              <a:t>should ensure that there is supporting documentation on file to support the allocation methodology used</a:t>
            </a:r>
          </a:p>
        </p:txBody>
      </p:sp>
    </p:spTree>
    <p:extLst>
      <p:ext uri="{BB962C8B-B14F-4D97-AF65-F5344CB8AC3E}">
        <p14:creationId xmlns:p14="http://schemas.microsoft.com/office/powerpoint/2010/main" val="2950092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Segregation of </a:t>
            </a:r>
            <a:r>
              <a:rPr lang="en-US" dirty="0" smtClean="0">
                <a:solidFill>
                  <a:schemeClr val="bg2"/>
                </a:solidFill>
              </a:rPr>
              <a:t>Funds </a:t>
            </a:r>
            <a:r>
              <a:rPr lang="en-US" dirty="0">
                <a:solidFill>
                  <a:schemeClr val="bg2"/>
                </a:solidFill>
              </a:rPr>
              <a:t>– Substitutionary System</a:t>
            </a:r>
          </a:p>
        </p:txBody>
      </p:sp>
      <p:sp>
        <p:nvSpPr>
          <p:cNvPr id="3" name="Text Placeholder 2"/>
          <p:cNvSpPr>
            <a:spLocks noGrp="1"/>
          </p:cNvSpPr>
          <p:nvPr>
            <p:ph type="body" idx="1"/>
          </p:nvPr>
        </p:nvSpPr>
        <p:spPr/>
        <p:txBody>
          <a:bodyPr/>
          <a:lstStyle/>
          <a:p>
            <a:pPr marL="114300" indent="0" fontAlgn="base">
              <a:buNone/>
            </a:pPr>
            <a:r>
              <a:rPr lang="en-US" dirty="0" smtClean="0">
                <a:solidFill>
                  <a:schemeClr val="bg2"/>
                </a:solidFill>
              </a:rPr>
              <a:t>3. Substitutionary </a:t>
            </a:r>
            <a:r>
              <a:rPr lang="en-US" dirty="0">
                <a:solidFill>
                  <a:schemeClr val="bg2"/>
                </a:solidFill>
              </a:rPr>
              <a:t>System – Allocation Spreadsheet</a:t>
            </a:r>
            <a:endParaRPr lang="en-US" sz="1800" dirty="0">
              <a:solidFill>
                <a:schemeClr val="bg2"/>
              </a:solidFill>
            </a:endParaRPr>
          </a:p>
          <a:p>
            <a:pPr fontAlgn="base"/>
            <a:r>
              <a:rPr lang="en-US" dirty="0">
                <a:solidFill>
                  <a:schemeClr val="bg2"/>
                </a:solidFill>
              </a:rPr>
              <a:t>A rational methodology for allocating the expenditures should be developed and utilized consistently</a:t>
            </a:r>
            <a:endParaRPr lang="en-US" sz="1800" dirty="0">
              <a:solidFill>
                <a:schemeClr val="bg2"/>
              </a:solidFill>
            </a:endParaRPr>
          </a:p>
          <a:p>
            <a:pPr lvl="1" fontAlgn="base"/>
            <a:r>
              <a:rPr lang="en-US" dirty="0">
                <a:solidFill>
                  <a:schemeClr val="bg2"/>
                </a:solidFill>
              </a:rPr>
              <a:t>The Department approved allocation spreadsheet may be used as a substitutionary system of demonstrating the segregation of funds through an allocation of expenditures based on the percent of scholarship student population to the total student population by classroom, grade or school.</a:t>
            </a:r>
            <a:endParaRPr lang="en-US" sz="1800" dirty="0">
              <a:solidFill>
                <a:schemeClr val="bg2"/>
              </a:solidFill>
            </a:endParaRPr>
          </a:p>
          <a:p>
            <a:pPr lvl="1" fontAlgn="base"/>
            <a:r>
              <a:rPr lang="en-US" dirty="0">
                <a:solidFill>
                  <a:schemeClr val="bg2"/>
                </a:solidFill>
              </a:rPr>
              <a:t>The allocation spreadsheet will provide data relative to scholarship expenditures in the areas of salaries, benefits and other charges.</a:t>
            </a:r>
            <a:endParaRPr lang="en-US" sz="1800" dirty="0">
              <a:solidFill>
                <a:schemeClr val="bg2"/>
              </a:solidFill>
            </a:endParaRPr>
          </a:p>
          <a:p>
            <a:pPr lvl="1" fontAlgn="base"/>
            <a:r>
              <a:rPr lang="en-US" dirty="0">
                <a:solidFill>
                  <a:schemeClr val="bg2"/>
                </a:solidFill>
              </a:rPr>
              <a:t>The allocation spreadsheet must provide enough detail to allow a sample to be pulled for expenditure testing.</a:t>
            </a:r>
            <a:endParaRPr lang="en-US" sz="1800" dirty="0">
              <a:solidFill>
                <a:schemeClr val="bg2"/>
              </a:solidFill>
            </a:endParaRPr>
          </a:p>
          <a:p>
            <a:endParaRPr lang="en-US" dirty="0"/>
          </a:p>
        </p:txBody>
      </p:sp>
    </p:spTree>
    <p:extLst>
      <p:ext uri="{BB962C8B-B14F-4D97-AF65-F5344CB8AC3E}">
        <p14:creationId xmlns:p14="http://schemas.microsoft.com/office/powerpoint/2010/main" val="3008719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marL="114300" indent="0">
              <a:buNone/>
            </a:pPr>
            <a:r>
              <a:rPr lang="en-US" sz="4000" b="1" dirty="0" smtClean="0">
                <a:solidFill>
                  <a:schemeClr val="bg2"/>
                </a:solidFill>
              </a:rPr>
              <a:t>	</a:t>
            </a:r>
          </a:p>
          <a:p>
            <a:pPr marL="114300" indent="0">
              <a:buNone/>
            </a:pPr>
            <a:endParaRPr lang="en-US" sz="4000" b="1" dirty="0">
              <a:solidFill>
                <a:schemeClr val="bg2"/>
              </a:solidFill>
            </a:endParaRPr>
          </a:p>
          <a:p>
            <a:pPr marL="114300" indent="0">
              <a:buNone/>
            </a:pPr>
            <a:r>
              <a:rPr lang="en-US" sz="4000" b="1" dirty="0" smtClean="0">
                <a:solidFill>
                  <a:schemeClr val="bg2"/>
                </a:solidFill>
              </a:rPr>
              <a:t>Allocation </a:t>
            </a:r>
            <a:r>
              <a:rPr lang="en-US" sz="4000" b="1" dirty="0">
                <a:solidFill>
                  <a:schemeClr val="bg2"/>
                </a:solidFill>
              </a:rPr>
              <a:t>Spreadsheet – </a:t>
            </a:r>
            <a:r>
              <a:rPr lang="en-US" sz="4000" b="1" dirty="0" smtClean="0">
                <a:solidFill>
                  <a:schemeClr val="bg2"/>
                </a:solidFill>
              </a:rPr>
              <a:t>Table</a:t>
            </a:r>
            <a:r>
              <a:rPr lang="en-US" sz="4000" b="1" dirty="0" smtClean="0">
                <a:solidFill>
                  <a:schemeClr val="bg2"/>
                </a:solidFill>
              </a:rPr>
              <a:t> </a:t>
            </a:r>
            <a:r>
              <a:rPr lang="en-US" sz="4000" b="1" dirty="0">
                <a:solidFill>
                  <a:schemeClr val="bg2"/>
                </a:solidFill>
              </a:rPr>
              <a:t>I</a:t>
            </a:r>
            <a:endParaRPr lang="en-US" sz="4000" dirty="0">
              <a:solidFill>
                <a:schemeClr val="bg2"/>
              </a:solidFill>
            </a:endParaRPr>
          </a:p>
        </p:txBody>
      </p:sp>
    </p:spTree>
    <p:extLst>
      <p:ext uri="{BB962C8B-B14F-4D97-AF65-F5344CB8AC3E}">
        <p14:creationId xmlns:p14="http://schemas.microsoft.com/office/powerpoint/2010/main" val="1583110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433" y="525101"/>
            <a:ext cx="11045200" cy="1256732"/>
          </a:xfrm>
        </p:spPr>
        <p:txBody>
          <a:bodyPr/>
          <a:lstStyle/>
          <a:p>
            <a:r>
              <a:rPr lang="en-US" dirty="0" smtClean="0"/>
              <a:t/>
            </a:r>
            <a:br>
              <a:rPr lang="en-US" dirty="0" smtClean="0"/>
            </a:br>
            <a:r>
              <a:rPr lang="en-US" dirty="0"/>
              <a:t/>
            </a:r>
            <a:br>
              <a:rPr lang="en-US" dirty="0"/>
            </a:br>
            <a:r>
              <a:rPr lang="en-US" dirty="0" smtClean="0">
                <a:solidFill>
                  <a:schemeClr val="bg2"/>
                </a:solidFill>
              </a:rPr>
              <a:t>Allocation </a:t>
            </a:r>
            <a:r>
              <a:rPr lang="en-US" dirty="0">
                <a:solidFill>
                  <a:schemeClr val="bg2"/>
                </a:solidFill>
              </a:rPr>
              <a:t>Spreadsheet </a:t>
            </a:r>
            <a:r>
              <a:rPr lang="en-US" dirty="0" smtClean="0">
                <a:solidFill>
                  <a:schemeClr val="bg2"/>
                </a:solidFill>
              </a:rPr>
              <a:t>Table</a:t>
            </a:r>
            <a:r>
              <a:rPr lang="en-US" dirty="0" smtClean="0">
                <a:solidFill>
                  <a:schemeClr val="bg2"/>
                </a:solidFill>
              </a:rPr>
              <a:t> </a:t>
            </a:r>
            <a:r>
              <a:rPr lang="en-US" dirty="0">
                <a:solidFill>
                  <a:schemeClr val="bg2"/>
                </a:solidFill>
              </a:rPr>
              <a:t>I</a:t>
            </a:r>
            <a:r>
              <a:rPr lang="en-US" b="0" dirty="0"/>
              <a:t/>
            </a:r>
            <a:br>
              <a:rPr lang="en-US" b="0" dirty="0"/>
            </a:br>
            <a:r>
              <a:rPr lang="en-US" dirty="0"/>
              <a:t/>
            </a:r>
            <a:br>
              <a:rPr lang="en-US" dirty="0"/>
            </a:br>
            <a:endParaRPr lang="en-US" dirty="0"/>
          </a:p>
        </p:txBody>
      </p:sp>
      <p:sp>
        <p:nvSpPr>
          <p:cNvPr id="3" name="Text Placeholder 2"/>
          <p:cNvSpPr>
            <a:spLocks noGrp="1"/>
          </p:cNvSpPr>
          <p:nvPr>
            <p:ph type="body" idx="1"/>
          </p:nvPr>
        </p:nvSpPr>
        <p:spPr/>
        <p:txBody>
          <a:bodyPr/>
          <a:lstStyle/>
          <a:p>
            <a:pPr fontAlgn="base"/>
            <a:r>
              <a:rPr lang="en-US" sz="2000" dirty="0">
                <a:solidFill>
                  <a:schemeClr val="bg2"/>
                </a:solidFill>
              </a:rPr>
              <a:t>Salary expenditures for employees that serve a portion of the total scholarship population are included in Part I of the spreadsheet. </a:t>
            </a:r>
          </a:p>
          <a:p>
            <a:pPr fontAlgn="base"/>
            <a:r>
              <a:rPr lang="en-US" sz="2000" dirty="0">
                <a:solidFill>
                  <a:schemeClr val="bg2"/>
                </a:solidFill>
              </a:rPr>
              <a:t>The portion of the cost of the teacher’s salary attributable to Scholarship students is identified in the spreadsheet.   </a:t>
            </a:r>
          </a:p>
          <a:p>
            <a:pPr marL="114300" indent="0">
              <a:buNone/>
            </a:pPr>
            <a:r>
              <a:rPr lang="en-US" sz="2000" dirty="0">
                <a:solidFill>
                  <a:schemeClr val="bg2"/>
                </a:solidFill>
              </a:rPr>
              <a:t>Instructions:</a:t>
            </a:r>
          </a:p>
          <a:p>
            <a:pPr marL="114300" indent="0">
              <a:buNone/>
            </a:pPr>
            <a:r>
              <a:rPr lang="en-US" sz="2000" dirty="0">
                <a:solidFill>
                  <a:schemeClr val="bg2"/>
                </a:solidFill>
              </a:rPr>
              <a:t> 1. Column 1 – Enter the name of the school employee.</a:t>
            </a:r>
          </a:p>
          <a:p>
            <a:pPr marL="114300" indent="0">
              <a:buNone/>
            </a:pPr>
            <a:r>
              <a:rPr lang="en-US" sz="2000" dirty="0">
                <a:solidFill>
                  <a:schemeClr val="bg2"/>
                </a:solidFill>
              </a:rPr>
              <a:t> 2. Column 2 – Enter the job title of the school employee listed in Column 1.</a:t>
            </a:r>
          </a:p>
          <a:p>
            <a:pPr marL="114300" indent="0">
              <a:buNone/>
            </a:pPr>
            <a:r>
              <a:rPr lang="en-US" sz="2000" dirty="0">
                <a:solidFill>
                  <a:schemeClr val="bg2"/>
                </a:solidFill>
              </a:rPr>
              <a:t> 3. Column 3 – Enter the number of </a:t>
            </a:r>
            <a:r>
              <a:rPr lang="en-US" sz="2000" dirty="0" smtClean="0">
                <a:solidFill>
                  <a:schemeClr val="bg2"/>
                </a:solidFill>
              </a:rPr>
              <a:t>LSP students </a:t>
            </a:r>
            <a:r>
              <a:rPr lang="en-US" sz="2000" dirty="0">
                <a:solidFill>
                  <a:schemeClr val="bg2"/>
                </a:solidFill>
              </a:rPr>
              <a:t>in the respective teacher’s classroom</a:t>
            </a:r>
          </a:p>
          <a:p>
            <a:pPr marL="114300" indent="0">
              <a:buNone/>
            </a:pPr>
            <a:r>
              <a:rPr lang="en-US" sz="2000" dirty="0">
                <a:solidFill>
                  <a:schemeClr val="bg2"/>
                </a:solidFill>
              </a:rPr>
              <a:t> </a:t>
            </a:r>
            <a:r>
              <a:rPr lang="en-US" sz="2000" dirty="0" smtClean="0">
                <a:solidFill>
                  <a:schemeClr val="bg2"/>
                </a:solidFill>
              </a:rPr>
              <a:t>4. </a:t>
            </a:r>
            <a:r>
              <a:rPr lang="en-US" sz="2000" dirty="0" smtClean="0">
                <a:solidFill>
                  <a:schemeClr val="bg2"/>
                </a:solidFill>
              </a:rPr>
              <a:t>Column </a:t>
            </a:r>
            <a:r>
              <a:rPr lang="en-US" sz="2000" dirty="0">
                <a:solidFill>
                  <a:schemeClr val="bg2"/>
                </a:solidFill>
              </a:rPr>
              <a:t>4 – Enter the total number of students in the respective teacher’s </a:t>
            </a:r>
          </a:p>
          <a:p>
            <a:pPr marL="114300" indent="0">
              <a:buNone/>
            </a:pPr>
            <a:r>
              <a:rPr lang="en-US" sz="2000" dirty="0">
                <a:solidFill>
                  <a:schemeClr val="bg2"/>
                </a:solidFill>
              </a:rPr>
              <a:t>                           classroom (Scholarship &amp; Non-scholarship).</a:t>
            </a:r>
          </a:p>
          <a:p>
            <a:pPr marL="114300" indent="0">
              <a:buNone/>
            </a:pPr>
            <a:r>
              <a:rPr lang="en-US" dirty="0"/>
              <a:t/>
            </a:r>
            <a:br>
              <a:rPr lang="en-US" dirty="0"/>
            </a:br>
            <a:endParaRPr lang="en-US" dirty="0"/>
          </a:p>
        </p:txBody>
      </p:sp>
    </p:spTree>
    <p:extLst>
      <p:ext uri="{BB962C8B-B14F-4D97-AF65-F5344CB8AC3E}">
        <p14:creationId xmlns:p14="http://schemas.microsoft.com/office/powerpoint/2010/main" val="824666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Allocation Spreadsheet </a:t>
            </a:r>
            <a:r>
              <a:rPr lang="en-US" dirty="0" smtClean="0">
                <a:solidFill>
                  <a:schemeClr val="bg2"/>
                </a:solidFill>
              </a:rPr>
              <a:t>Table </a:t>
            </a:r>
            <a:r>
              <a:rPr lang="en-US" dirty="0" smtClean="0">
                <a:solidFill>
                  <a:schemeClr val="bg2"/>
                </a:solidFill>
              </a:rPr>
              <a:t>I </a:t>
            </a:r>
            <a:r>
              <a:rPr lang="en-US" dirty="0">
                <a:solidFill>
                  <a:schemeClr val="bg2"/>
                </a:solidFill>
              </a:rPr>
              <a:t>Cont’d</a:t>
            </a:r>
          </a:p>
        </p:txBody>
      </p:sp>
      <p:sp>
        <p:nvSpPr>
          <p:cNvPr id="3" name="Text Placeholder 2"/>
          <p:cNvSpPr>
            <a:spLocks noGrp="1"/>
          </p:cNvSpPr>
          <p:nvPr>
            <p:ph type="body" idx="1"/>
          </p:nvPr>
        </p:nvSpPr>
        <p:spPr/>
        <p:txBody>
          <a:bodyPr/>
          <a:lstStyle/>
          <a:p>
            <a:pPr marL="114300" indent="0">
              <a:buNone/>
            </a:pPr>
            <a:r>
              <a:rPr lang="en-US" sz="2000" dirty="0">
                <a:solidFill>
                  <a:schemeClr val="bg2"/>
                </a:solidFill>
              </a:rPr>
              <a:t>5. Column 5 – This column contains a formula and will </a:t>
            </a:r>
            <a:r>
              <a:rPr lang="en-US" sz="2000" dirty="0" smtClean="0">
                <a:solidFill>
                  <a:schemeClr val="bg2"/>
                </a:solidFill>
              </a:rPr>
              <a:t>automatically calculate the percentage of</a:t>
            </a:r>
            <a:endParaRPr lang="en-US" sz="2000" dirty="0">
              <a:solidFill>
                <a:schemeClr val="bg2"/>
              </a:solidFill>
            </a:endParaRPr>
          </a:p>
          <a:p>
            <a:pPr marL="114300" indent="0">
              <a:buNone/>
            </a:pPr>
            <a:r>
              <a:rPr lang="en-US" sz="2000" dirty="0">
                <a:solidFill>
                  <a:schemeClr val="bg2"/>
                </a:solidFill>
              </a:rPr>
              <a:t>                          </a:t>
            </a:r>
            <a:r>
              <a:rPr lang="en-US" sz="2000" dirty="0" smtClean="0">
                <a:solidFill>
                  <a:schemeClr val="bg2"/>
                </a:solidFill>
              </a:rPr>
              <a:t>scholarship </a:t>
            </a:r>
            <a:r>
              <a:rPr lang="en-US" sz="2000" dirty="0">
                <a:solidFill>
                  <a:schemeClr val="bg2"/>
                </a:solidFill>
              </a:rPr>
              <a:t>students in the teacher’s classroom </a:t>
            </a:r>
            <a:r>
              <a:rPr lang="en-US" sz="2000" dirty="0" smtClean="0">
                <a:solidFill>
                  <a:schemeClr val="bg2"/>
                </a:solidFill>
              </a:rPr>
              <a:t>based</a:t>
            </a:r>
            <a:r>
              <a:rPr lang="en-US" sz="2000" dirty="0">
                <a:solidFill>
                  <a:schemeClr val="bg2"/>
                </a:solidFill>
              </a:rPr>
              <a:t> </a:t>
            </a:r>
            <a:r>
              <a:rPr lang="en-US" sz="2000" dirty="0" smtClean="0">
                <a:solidFill>
                  <a:schemeClr val="bg2"/>
                </a:solidFill>
              </a:rPr>
              <a:t>on </a:t>
            </a:r>
            <a:r>
              <a:rPr lang="en-US" sz="2000" dirty="0">
                <a:solidFill>
                  <a:schemeClr val="bg2"/>
                </a:solidFill>
              </a:rPr>
              <a:t>the data entered in Columns 3 </a:t>
            </a:r>
            <a:endParaRPr lang="en-US" sz="2000" dirty="0" smtClean="0">
              <a:solidFill>
                <a:schemeClr val="bg2"/>
              </a:solidFill>
            </a:endParaRPr>
          </a:p>
          <a:p>
            <a:pPr marL="114300" indent="0">
              <a:buNone/>
            </a:pPr>
            <a:r>
              <a:rPr lang="en-US" sz="2000" dirty="0">
                <a:solidFill>
                  <a:schemeClr val="bg2"/>
                </a:solidFill>
              </a:rPr>
              <a:t> </a:t>
            </a:r>
            <a:r>
              <a:rPr lang="en-US" sz="2000" dirty="0" smtClean="0">
                <a:solidFill>
                  <a:schemeClr val="bg2"/>
                </a:solidFill>
              </a:rPr>
              <a:t>                         &amp; Column 4.</a:t>
            </a:r>
            <a:r>
              <a:rPr lang="en-US" sz="2000" dirty="0" smtClean="0">
                <a:solidFill>
                  <a:schemeClr val="bg2"/>
                </a:solidFill>
              </a:rPr>
              <a:t>                 </a:t>
            </a:r>
            <a:endParaRPr lang="en-US" sz="2000" dirty="0">
              <a:solidFill>
                <a:schemeClr val="bg2"/>
              </a:solidFill>
            </a:endParaRPr>
          </a:p>
          <a:p>
            <a:pPr marL="114300" indent="0">
              <a:buNone/>
            </a:pPr>
            <a:r>
              <a:rPr lang="en-US" sz="2000" dirty="0">
                <a:solidFill>
                  <a:schemeClr val="bg2"/>
                </a:solidFill>
              </a:rPr>
              <a:t> 6. Column 6 – Enter </a:t>
            </a:r>
            <a:r>
              <a:rPr lang="en-US" sz="2000" dirty="0" smtClean="0">
                <a:solidFill>
                  <a:schemeClr val="bg2"/>
                </a:solidFill>
              </a:rPr>
              <a:t>the base </a:t>
            </a:r>
            <a:r>
              <a:rPr lang="en-US" sz="2000" dirty="0">
                <a:solidFill>
                  <a:schemeClr val="bg2"/>
                </a:solidFill>
              </a:rPr>
              <a:t>salary for the employee for the school year for each employee listed in </a:t>
            </a:r>
            <a:r>
              <a:rPr lang="en-US" sz="2000" dirty="0" smtClean="0">
                <a:solidFill>
                  <a:schemeClr val="bg2"/>
                </a:solidFill>
              </a:rPr>
              <a:t> 	            Column </a:t>
            </a:r>
            <a:r>
              <a:rPr lang="en-US" sz="2000" dirty="0">
                <a:solidFill>
                  <a:schemeClr val="bg2"/>
                </a:solidFill>
              </a:rPr>
              <a:t>1.</a:t>
            </a:r>
          </a:p>
          <a:p>
            <a:pPr marL="114300" indent="0">
              <a:buNone/>
            </a:pPr>
            <a:r>
              <a:rPr lang="en-US" sz="2000" dirty="0">
                <a:solidFill>
                  <a:schemeClr val="bg2"/>
                </a:solidFill>
              </a:rPr>
              <a:t> 7. Column 7 – </a:t>
            </a:r>
            <a:r>
              <a:rPr lang="en-US" sz="2000" dirty="0" smtClean="0">
                <a:solidFill>
                  <a:schemeClr val="bg2"/>
                </a:solidFill>
              </a:rPr>
              <a:t>Enter the employer portion of FICA contributions as listed on the employee’s payroll</a:t>
            </a:r>
          </a:p>
          <a:p>
            <a:pPr marL="114300" indent="0">
              <a:buNone/>
            </a:pPr>
            <a:r>
              <a:rPr lang="en-US" sz="2000" dirty="0">
                <a:solidFill>
                  <a:schemeClr val="bg2"/>
                </a:solidFill>
              </a:rPr>
              <a:t> </a:t>
            </a:r>
            <a:r>
              <a:rPr lang="en-US" sz="2000" dirty="0" smtClean="0">
                <a:solidFill>
                  <a:schemeClr val="bg2"/>
                </a:solidFill>
              </a:rPr>
              <a:t>                          records and/or other supporting documentation.</a:t>
            </a:r>
            <a:endParaRPr lang="en-US" sz="2000" dirty="0">
              <a:solidFill>
                <a:schemeClr val="bg2"/>
              </a:solidFill>
            </a:endParaRPr>
          </a:p>
          <a:p>
            <a:pPr marL="114300" indent="0">
              <a:buNone/>
            </a:pPr>
            <a:r>
              <a:rPr lang="en-US" sz="2000" dirty="0">
                <a:solidFill>
                  <a:schemeClr val="bg2"/>
                </a:solidFill>
              </a:rPr>
              <a:t> 8. Column 8 – </a:t>
            </a:r>
            <a:r>
              <a:rPr lang="en-US" sz="2000" dirty="0" smtClean="0">
                <a:solidFill>
                  <a:schemeClr val="bg2"/>
                </a:solidFill>
              </a:rPr>
              <a:t>Enter the employer portion of Medicare contributions as listed on the employee’s </a:t>
            </a:r>
          </a:p>
          <a:p>
            <a:pPr marL="114300" indent="0">
              <a:buNone/>
            </a:pPr>
            <a:r>
              <a:rPr lang="en-US" sz="2000" dirty="0">
                <a:solidFill>
                  <a:schemeClr val="bg2"/>
                </a:solidFill>
              </a:rPr>
              <a:t> </a:t>
            </a:r>
            <a:r>
              <a:rPr lang="en-US" sz="2000" dirty="0" smtClean="0">
                <a:solidFill>
                  <a:schemeClr val="bg2"/>
                </a:solidFill>
              </a:rPr>
              <a:t>                          payroll records and/or other supporting documentation.</a:t>
            </a:r>
            <a:endParaRPr lang="en-US" sz="2000" dirty="0">
              <a:solidFill>
                <a:schemeClr val="bg2"/>
              </a:solidFill>
            </a:endParaRPr>
          </a:p>
          <a:p>
            <a:pPr marL="114300" indent="0">
              <a:buNone/>
            </a:pPr>
            <a:r>
              <a:rPr lang="en-US" sz="2000" dirty="0">
                <a:solidFill>
                  <a:schemeClr val="bg2"/>
                </a:solidFill>
              </a:rPr>
              <a:t> 9. Column 9 – Enter </a:t>
            </a:r>
            <a:r>
              <a:rPr lang="en-US" sz="2000" dirty="0" smtClean="0">
                <a:solidFill>
                  <a:schemeClr val="bg2"/>
                </a:solidFill>
              </a:rPr>
              <a:t>the amount of life insurance your school pays on behalf of each employee listed,</a:t>
            </a:r>
          </a:p>
          <a:p>
            <a:pPr marL="114300" indent="0">
              <a:buNone/>
            </a:pPr>
            <a:r>
              <a:rPr lang="en-US" sz="2000" dirty="0">
                <a:solidFill>
                  <a:schemeClr val="bg2"/>
                </a:solidFill>
              </a:rPr>
              <a:t> </a:t>
            </a:r>
            <a:r>
              <a:rPr lang="en-US" sz="2000" dirty="0" smtClean="0">
                <a:solidFill>
                  <a:schemeClr val="bg2"/>
                </a:solidFill>
              </a:rPr>
              <a:t>                          if applicable.  If no life insurance is paid, enter 0.</a:t>
            </a:r>
            <a:endParaRPr lang="en-US" sz="2000" dirty="0">
              <a:solidFill>
                <a:schemeClr val="bg2"/>
              </a:solidFill>
            </a:endParaRPr>
          </a:p>
          <a:p>
            <a:pPr marL="114300" indent="0">
              <a:buNone/>
            </a:pPr>
            <a:r>
              <a:rPr lang="en-US" dirty="0"/>
              <a:t/>
            </a:r>
            <a:br>
              <a:rPr lang="en-US" dirty="0"/>
            </a:br>
            <a:endParaRPr lang="en-US" dirty="0"/>
          </a:p>
        </p:txBody>
      </p:sp>
    </p:spTree>
    <p:extLst>
      <p:ext uri="{BB962C8B-B14F-4D97-AF65-F5344CB8AC3E}">
        <p14:creationId xmlns:p14="http://schemas.microsoft.com/office/powerpoint/2010/main" val="207432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Allocation Spreadsheet </a:t>
            </a:r>
            <a:r>
              <a:rPr lang="en-US" dirty="0" smtClean="0">
                <a:solidFill>
                  <a:schemeClr val="bg2"/>
                </a:solidFill>
              </a:rPr>
              <a:t>Tabl</a:t>
            </a:r>
            <a:r>
              <a:rPr lang="en-US" dirty="0">
                <a:solidFill>
                  <a:schemeClr val="bg2"/>
                </a:solidFill>
              </a:rPr>
              <a:t>e</a:t>
            </a:r>
            <a:r>
              <a:rPr lang="en-US" dirty="0" smtClean="0">
                <a:solidFill>
                  <a:schemeClr val="bg2"/>
                </a:solidFill>
              </a:rPr>
              <a:t> </a:t>
            </a:r>
            <a:r>
              <a:rPr lang="en-US" dirty="0">
                <a:solidFill>
                  <a:schemeClr val="bg2"/>
                </a:solidFill>
              </a:rPr>
              <a:t>I Cont’d</a:t>
            </a:r>
          </a:p>
        </p:txBody>
      </p:sp>
      <p:sp>
        <p:nvSpPr>
          <p:cNvPr id="3" name="Text Placeholder 2"/>
          <p:cNvSpPr>
            <a:spLocks noGrp="1"/>
          </p:cNvSpPr>
          <p:nvPr>
            <p:ph type="body" idx="1"/>
          </p:nvPr>
        </p:nvSpPr>
        <p:spPr/>
        <p:txBody>
          <a:bodyPr/>
          <a:lstStyle/>
          <a:p>
            <a:pPr marL="114300" indent="0">
              <a:buNone/>
            </a:pPr>
            <a:r>
              <a:rPr lang="en-US" sz="2000" dirty="0" smtClean="0">
                <a:solidFill>
                  <a:schemeClr val="bg2"/>
                </a:solidFill>
              </a:rPr>
              <a:t>10</a:t>
            </a:r>
            <a:r>
              <a:rPr lang="en-US" sz="2000" dirty="0">
                <a:solidFill>
                  <a:schemeClr val="bg2"/>
                </a:solidFill>
              </a:rPr>
              <a:t>. Column 10 – </a:t>
            </a:r>
            <a:r>
              <a:rPr lang="en-US" sz="2000" dirty="0" smtClean="0">
                <a:solidFill>
                  <a:schemeClr val="bg2"/>
                </a:solidFill>
              </a:rPr>
              <a:t>Enter the amount of health insurance your school pays on behalf of</a:t>
            </a:r>
          </a:p>
          <a:p>
            <a:pPr marL="114300" indent="0">
              <a:buNone/>
            </a:pPr>
            <a:r>
              <a:rPr lang="en-US" sz="2000" dirty="0">
                <a:solidFill>
                  <a:schemeClr val="bg2"/>
                </a:solidFill>
              </a:rPr>
              <a:t> </a:t>
            </a:r>
            <a:r>
              <a:rPr lang="en-US" sz="2000" dirty="0" smtClean="0">
                <a:solidFill>
                  <a:schemeClr val="bg2"/>
                </a:solidFill>
              </a:rPr>
              <a:t>                             each employee listed, if applicable.  If no health insurance is paid, </a:t>
            </a:r>
          </a:p>
          <a:p>
            <a:pPr marL="114300" indent="0">
              <a:buNone/>
            </a:pPr>
            <a:r>
              <a:rPr lang="en-US" sz="2000" dirty="0">
                <a:solidFill>
                  <a:schemeClr val="bg2"/>
                </a:solidFill>
              </a:rPr>
              <a:t> </a:t>
            </a:r>
            <a:r>
              <a:rPr lang="en-US" sz="2000" dirty="0" smtClean="0">
                <a:solidFill>
                  <a:schemeClr val="bg2"/>
                </a:solidFill>
              </a:rPr>
              <a:t>                             enter 0.</a:t>
            </a:r>
            <a:endParaRPr lang="en-US" sz="2000" dirty="0" smtClean="0">
              <a:solidFill>
                <a:schemeClr val="bg2"/>
              </a:solidFill>
            </a:endParaRPr>
          </a:p>
          <a:p>
            <a:pPr marL="114300" indent="0">
              <a:buNone/>
            </a:pPr>
            <a:r>
              <a:rPr lang="en-US" sz="2000" dirty="0" smtClean="0">
                <a:solidFill>
                  <a:schemeClr val="bg2"/>
                </a:solidFill>
              </a:rPr>
              <a:t>11. Column </a:t>
            </a:r>
            <a:r>
              <a:rPr lang="en-US" sz="2000" dirty="0">
                <a:solidFill>
                  <a:schemeClr val="bg2"/>
                </a:solidFill>
              </a:rPr>
              <a:t>11 – </a:t>
            </a:r>
            <a:r>
              <a:rPr lang="en-US" sz="2000" dirty="0" smtClean="0">
                <a:solidFill>
                  <a:schemeClr val="bg2"/>
                </a:solidFill>
              </a:rPr>
              <a:t>Enter the amount of retirement your school pays on behalf of each</a:t>
            </a:r>
          </a:p>
          <a:p>
            <a:pPr marL="114300" indent="0">
              <a:buNone/>
            </a:pPr>
            <a:r>
              <a:rPr lang="en-US" sz="2000" dirty="0">
                <a:solidFill>
                  <a:schemeClr val="bg2"/>
                </a:solidFill>
              </a:rPr>
              <a:t> </a:t>
            </a:r>
            <a:r>
              <a:rPr lang="en-US" sz="2000" dirty="0" smtClean="0">
                <a:solidFill>
                  <a:schemeClr val="bg2"/>
                </a:solidFill>
              </a:rPr>
              <a:t>                            employee listed, if applicable.  If no health insurance is paid, enter 0.</a:t>
            </a:r>
          </a:p>
          <a:p>
            <a:pPr marL="114300" indent="0">
              <a:buNone/>
            </a:pPr>
            <a:r>
              <a:rPr lang="en-US" sz="2000" dirty="0" smtClean="0">
                <a:solidFill>
                  <a:schemeClr val="bg2"/>
                </a:solidFill>
              </a:rPr>
              <a:t>12. Column 12 – This column contains a formula and will automatically calculate the</a:t>
            </a:r>
          </a:p>
          <a:p>
            <a:pPr marL="114300" indent="0">
              <a:buNone/>
            </a:pPr>
            <a:r>
              <a:rPr lang="en-US" sz="2000" dirty="0">
                <a:solidFill>
                  <a:schemeClr val="bg2"/>
                </a:solidFill>
              </a:rPr>
              <a:t> </a:t>
            </a:r>
            <a:r>
              <a:rPr lang="en-US" sz="2000" dirty="0" smtClean="0">
                <a:solidFill>
                  <a:schemeClr val="bg2"/>
                </a:solidFill>
              </a:rPr>
              <a:t>                             total salary and payroll taxes entered in Column 6 through Column 8</a:t>
            </a:r>
          </a:p>
          <a:p>
            <a:pPr marL="114300" indent="0">
              <a:buNone/>
            </a:pPr>
            <a:r>
              <a:rPr lang="en-US" sz="2000" dirty="0">
                <a:solidFill>
                  <a:schemeClr val="bg2"/>
                </a:solidFill>
              </a:rPr>
              <a:t> </a:t>
            </a:r>
            <a:r>
              <a:rPr lang="en-US" sz="2000" dirty="0" smtClean="0">
                <a:solidFill>
                  <a:schemeClr val="bg2"/>
                </a:solidFill>
              </a:rPr>
              <a:t>                             (Salary + FICA + Medicare), and then multiply this amount by the </a:t>
            </a:r>
          </a:p>
          <a:p>
            <a:pPr marL="114300" indent="0">
              <a:buNone/>
            </a:pPr>
            <a:r>
              <a:rPr lang="en-US" sz="2000" dirty="0">
                <a:solidFill>
                  <a:schemeClr val="bg2"/>
                </a:solidFill>
              </a:rPr>
              <a:t> </a:t>
            </a:r>
            <a:r>
              <a:rPr lang="en-US" sz="2000" dirty="0" smtClean="0">
                <a:solidFill>
                  <a:schemeClr val="bg2"/>
                </a:solidFill>
              </a:rPr>
              <a:t>                             percentage of LSP students in Column 5 for a total salary and payroll</a:t>
            </a:r>
          </a:p>
          <a:p>
            <a:pPr marL="114300" indent="0">
              <a:buNone/>
            </a:pPr>
            <a:r>
              <a:rPr lang="en-US" sz="2000" dirty="0">
                <a:solidFill>
                  <a:schemeClr val="bg2"/>
                </a:solidFill>
              </a:rPr>
              <a:t> </a:t>
            </a:r>
            <a:r>
              <a:rPr lang="en-US" sz="2000" dirty="0" smtClean="0">
                <a:solidFill>
                  <a:schemeClr val="bg2"/>
                </a:solidFill>
              </a:rPr>
              <a:t>                             taxes amount allocable to LSP.</a:t>
            </a:r>
            <a:endParaRPr lang="en-US" sz="2000" dirty="0">
              <a:solidFill>
                <a:schemeClr val="bg2"/>
              </a:solidFill>
            </a:endParaRPr>
          </a:p>
          <a:p>
            <a:pPr marL="114300" indent="0">
              <a:buNone/>
            </a:pPr>
            <a:r>
              <a:rPr lang="en-US" dirty="0"/>
              <a:t/>
            </a:r>
            <a:br>
              <a:rPr lang="en-US" dirty="0"/>
            </a:br>
            <a:endParaRPr lang="en-US" dirty="0"/>
          </a:p>
        </p:txBody>
      </p:sp>
    </p:spTree>
    <p:extLst>
      <p:ext uri="{BB962C8B-B14F-4D97-AF65-F5344CB8AC3E}">
        <p14:creationId xmlns:p14="http://schemas.microsoft.com/office/powerpoint/2010/main" val="253257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80"/>
          <p:cNvSpPr txBox="1">
            <a:spLocks noGrp="1"/>
          </p:cNvSpPr>
          <p:nvPr>
            <p:ph type="title"/>
          </p:nvPr>
        </p:nvSpPr>
        <p:spPr>
          <a:xfrm>
            <a:off x="0" y="2363166"/>
            <a:ext cx="8172900" cy="1213500"/>
          </a:xfrm>
          <a:prstGeom prst="rect">
            <a:avLst/>
          </a:prstGeom>
          <a:noFill/>
          <a:ln>
            <a:noFill/>
          </a:ln>
        </p:spPr>
        <p:txBody>
          <a:bodyPr spcFirstLastPara="1" wrap="square" lIns="121900" tIns="121900" rIns="121900" bIns="121900" anchor="ctr" anchorCtr="0">
            <a:noAutofit/>
          </a:bodyPr>
          <a:lstStyle/>
          <a:p>
            <a:pPr marL="0" lvl="0" indent="0" algn="ctr" rtl="0">
              <a:lnSpc>
                <a:spcPct val="90000"/>
              </a:lnSpc>
              <a:spcBef>
                <a:spcPts val="0"/>
              </a:spcBef>
              <a:spcAft>
                <a:spcPts val="0"/>
              </a:spcAft>
              <a:buNone/>
            </a:pPr>
            <a:r>
              <a:rPr lang="en-US" sz="4000" dirty="0" smtClean="0">
                <a:solidFill>
                  <a:schemeClr val="dk2"/>
                </a:solidFill>
              </a:rPr>
              <a:t>Overview of Independent Financial Audit </a:t>
            </a:r>
            <a:endParaRPr sz="4000" dirty="0">
              <a:solidFill>
                <a:schemeClr val="dk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Allocation Spreadsheet </a:t>
            </a:r>
            <a:r>
              <a:rPr lang="en-US" dirty="0" smtClean="0">
                <a:solidFill>
                  <a:schemeClr val="bg2"/>
                </a:solidFill>
              </a:rPr>
              <a:t>Table</a:t>
            </a:r>
            <a:r>
              <a:rPr lang="en-US" dirty="0" smtClean="0">
                <a:solidFill>
                  <a:schemeClr val="bg2"/>
                </a:solidFill>
              </a:rPr>
              <a:t> </a:t>
            </a:r>
            <a:r>
              <a:rPr lang="en-US" dirty="0">
                <a:solidFill>
                  <a:schemeClr val="bg2"/>
                </a:solidFill>
              </a:rPr>
              <a:t>I Cont’d</a:t>
            </a:r>
          </a:p>
        </p:txBody>
      </p:sp>
      <p:sp>
        <p:nvSpPr>
          <p:cNvPr id="3" name="Text Placeholder 2"/>
          <p:cNvSpPr>
            <a:spLocks noGrp="1"/>
          </p:cNvSpPr>
          <p:nvPr>
            <p:ph type="body" idx="1"/>
          </p:nvPr>
        </p:nvSpPr>
        <p:spPr/>
        <p:txBody>
          <a:bodyPr/>
          <a:lstStyle/>
          <a:p>
            <a:pPr marL="114300" indent="0">
              <a:buNone/>
            </a:pPr>
            <a:r>
              <a:rPr lang="en-US" sz="2000" dirty="0" smtClean="0">
                <a:solidFill>
                  <a:schemeClr val="bg2"/>
                </a:solidFill>
              </a:rPr>
              <a:t>10</a:t>
            </a:r>
            <a:r>
              <a:rPr lang="en-US" sz="2000" dirty="0">
                <a:solidFill>
                  <a:schemeClr val="bg2"/>
                </a:solidFill>
              </a:rPr>
              <a:t>. Column </a:t>
            </a:r>
            <a:r>
              <a:rPr lang="en-US" sz="2000" dirty="0" smtClean="0">
                <a:solidFill>
                  <a:schemeClr val="bg2"/>
                </a:solidFill>
              </a:rPr>
              <a:t>13 </a:t>
            </a:r>
            <a:r>
              <a:rPr lang="en-US" sz="2000" dirty="0">
                <a:solidFill>
                  <a:schemeClr val="bg2"/>
                </a:solidFill>
              </a:rPr>
              <a:t>– </a:t>
            </a:r>
            <a:r>
              <a:rPr lang="en-US" sz="2000" dirty="0" smtClean="0">
                <a:solidFill>
                  <a:schemeClr val="bg2"/>
                </a:solidFill>
              </a:rPr>
              <a:t>This column contains a formula and will automatically calculate the benefit amounts</a:t>
            </a:r>
          </a:p>
          <a:p>
            <a:pPr marL="114300" indent="0">
              <a:buNone/>
            </a:pPr>
            <a:r>
              <a:rPr lang="en-US" sz="2000" dirty="0">
                <a:solidFill>
                  <a:schemeClr val="bg2"/>
                </a:solidFill>
              </a:rPr>
              <a:t> </a:t>
            </a:r>
            <a:r>
              <a:rPr lang="en-US" sz="2000" dirty="0" smtClean="0">
                <a:solidFill>
                  <a:schemeClr val="bg2"/>
                </a:solidFill>
              </a:rPr>
              <a:t>                              entered in Column 9 through Column 11 (Life Insurance + Health Insurance +</a:t>
            </a:r>
          </a:p>
          <a:p>
            <a:pPr marL="114300" indent="0">
              <a:buNone/>
            </a:pPr>
            <a:r>
              <a:rPr lang="en-US" sz="2000" dirty="0">
                <a:solidFill>
                  <a:schemeClr val="bg2"/>
                </a:solidFill>
              </a:rPr>
              <a:t> </a:t>
            </a:r>
            <a:r>
              <a:rPr lang="en-US" sz="2000" dirty="0" smtClean="0">
                <a:solidFill>
                  <a:schemeClr val="bg2"/>
                </a:solidFill>
              </a:rPr>
              <a:t>                              Retirement), and then multiply this amount by the percentage of LSP students in </a:t>
            </a:r>
          </a:p>
          <a:p>
            <a:pPr marL="114300" indent="0">
              <a:buNone/>
            </a:pPr>
            <a:r>
              <a:rPr lang="en-US" sz="2000" dirty="0">
                <a:solidFill>
                  <a:schemeClr val="bg2"/>
                </a:solidFill>
              </a:rPr>
              <a:t> </a:t>
            </a:r>
            <a:r>
              <a:rPr lang="en-US" sz="2000" dirty="0" smtClean="0">
                <a:solidFill>
                  <a:schemeClr val="bg2"/>
                </a:solidFill>
              </a:rPr>
              <a:t>                             Column 5 for a total benefits amount allocable to LSP.</a:t>
            </a:r>
            <a:endParaRPr lang="en-US" sz="2000" dirty="0" smtClean="0">
              <a:solidFill>
                <a:schemeClr val="bg2"/>
              </a:solidFill>
            </a:endParaRPr>
          </a:p>
          <a:p>
            <a:pPr marL="114300" indent="0">
              <a:buNone/>
            </a:pPr>
            <a:r>
              <a:rPr lang="en-US" sz="2000" dirty="0" smtClean="0">
                <a:solidFill>
                  <a:schemeClr val="bg2"/>
                </a:solidFill>
              </a:rPr>
              <a:t>11. Column </a:t>
            </a:r>
            <a:r>
              <a:rPr lang="en-US" sz="2000" dirty="0" smtClean="0">
                <a:solidFill>
                  <a:schemeClr val="bg2"/>
                </a:solidFill>
              </a:rPr>
              <a:t>14 – This column contains a formula and will automatically calculate the total payroll costs</a:t>
            </a:r>
          </a:p>
          <a:p>
            <a:pPr marL="114300" indent="0">
              <a:buNone/>
            </a:pPr>
            <a:r>
              <a:rPr lang="en-US" sz="2000" dirty="0">
                <a:solidFill>
                  <a:schemeClr val="bg2"/>
                </a:solidFill>
              </a:rPr>
              <a:t> </a:t>
            </a:r>
            <a:r>
              <a:rPr lang="en-US" sz="2000" dirty="0" smtClean="0">
                <a:solidFill>
                  <a:schemeClr val="bg2"/>
                </a:solidFill>
              </a:rPr>
              <a:t>                              allocable to LSP by adding the amounts from Column 12 and Column 13.</a:t>
            </a:r>
            <a:endParaRPr lang="en-US" sz="2000" dirty="0" smtClean="0">
              <a:solidFill>
                <a:schemeClr val="bg2"/>
              </a:solidFill>
            </a:endParaRPr>
          </a:p>
          <a:p>
            <a:pPr marL="114300" indent="0">
              <a:buNone/>
            </a:pPr>
            <a:r>
              <a:rPr lang="en-US" dirty="0"/>
              <a:t/>
            </a:r>
            <a:br>
              <a:rPr lang="en-US" dirty="0"/>
            </a:br>
            <a:endParaRPr lang="en-US" dirty="0"/>
          </a:p>
        </p:txBody>
      </p:sp>
    </p:spTree>
    <p:extLst>
      <p:ext uri="{BB962C8B-B14F-4D97-AF65-F5344CB8AC3E}">
        <p14:creationId xmlns:p14="http://schemas.microsoft.com/office/powerpoint/2010/main" val="3662036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433" y="568233"/>
            <a:ext cx="11045200" cy="1142564"/>
          </a:xfrm>
        </p:spPr>
        <p:txBody>
          <a:bodyPr/>
          <a:lstStyle/>
          <a:p>
            <a:r>
              <a:rPr lang="en-US" dirty="0">
                <a:solidFill>
                  <a:schemeClr val="bg2"/>
                </a:solidFill>
              </a:rPr>
              <a:t>Allocation Spreadsheet </a:t>
            </a:r>
            <a:r>
              <a:rPr lang="en-US" dirty="0" smtClean="0">
                <a:solidFill>
                  <a:schemeClr val="bg2"/>
                </a:solidFill>
              </a:rPr>
              <a:t>Table</a:t>
            </a:r>
            <a:r>
              <a:rPr lang="en-US" dirty="0" smtClean="0">
                <a:solidFill>
                  <a:schemeClr val="bg2"/>
                </a:solidFill>
              </a:rPr>
              <a:t> </a:t>
            </a:r>
            <a:r>
              <a:rPr lang="en-US" dirty="0">
                <a:solidFill>
                  <a:schemeClr val="bg2"/>
                </a:solidFill>
              </a:rPr>
              <a:t>I Cont’d</a:t>
            </a:r>
          </a:p>
        </p:txBody>
      </p:sp>
      <p:sp>
        <p:nvSpPr>
          <p:cNvPr id="3" name="Text Placeholder 2"/>
          <p:cNvSpPr>
            <a:spLocks noGrp="1"/>
          </p:cNvSpPr>
          <p:nvPr>
            <p:ph type="body" idx="1"/>
          </p:nvPr>
        </p:nvSpPr>
        <p:spPr>
          <a:xfrm>
            <a:off x="-4098155" y="3858191"/>
            <a:ext cx="11045200" cy="4484800"/>
          </a:xfrm>
        </p:spPr>
        <p:txBody>
          <a:bodyPr/>
          <a:lstStyle/>
          <a:p>
            <a:endParaRPr lang="en-US" dirty="0"/>
          </a:p>
        </p:txBody>
      </p:sp>
      <p:pic>
        <p:nvPicPr>
          <p:cNvPr id="4" name="Picture 3"/>
          <p:cNvPicPr>
            <a:picLocks noChangeAspect="1"/>
          </p:cNvPicPr>
          <p:nvPr/>
        </p:nvPicPr>
        <p:blipFill>
          <a:blip r:embed="rId2"/>
          <a:stretch>
            <a:fillRect/>
          </a:stretch>
        </p:blipFill>
        <p:spPr>
          <a:xfrm>
            <a:off x="573433" y="1710797"/>
            <a:ext cx="11045200" cy="4029075"/>
          </a:xfrm>
          <a:prstGeom prst="rect">
            <a:avLst/>
          </a:prstGeom>
        </p:spPr>
      </p:pic>
    </p:spTree>
    <p:extLst>
      <p:ext uri="{BB962C8B-B14F-4D97-AF65-F5344CB8AC3E}">
        <p14:creationId xmlns:p14="http://schemas.microsoft.com/office/powerpoint/2010/main" val="2821996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marL="114300" indent="0">
              <a:buNone/>
            </a:pPr>
            <a:r>
              <a:rPr lang="en-US" sz="3733" b="1" dirty="0" smtClean="0">
                <a:solidFill>
                  <a:srgbClr val="44546A"/>
                </a:solidFill>
              </a:rPr>
              <a:t>	</a:t>
            </a:r>
          </a:p>
          <a:p>
            <a:pPr marL="114300" indent="0">
              <a:buNone/>
            </a:pPr>
            <a:endParaRPr lang="en-US" sz="3733" b="1" dirty="0">
              <a:solidFill>
                <a:srgbClr val="44546A"/>
              </a:solidFill>
            </a:endParaRPr>
          </a:p>
          <a:p>
            <a:pPr marL="114300" indent="0">
              <a:buNone/>
            </a:pPr>
            <a:r>
              <a:rPr lang="en-US" sz="3733" b="1" dirty="0" smtClean="0">
                <a:solidFill>
                  <a:srgbClr val="44546A"/>
                </a:solidFill>
              </a:rPr>
              <a:t>   </a:t>
            </a:r>
            <a:r>
              <a:rPr lang="en-US" sz="4000" b="1" dirty="0" smtClean="0">
                <a:solidFill>
                  <a:srgbClr val="44546A"/>
                </a:solidFill>
              </a:rPr>
              <a:t>Allocation </a:t>
            </a:r>
            <a:r>
              <a:rPr lang="en-US" sz="4000" b="1" dirty="0">
                <a:solidFill>
                  <a:srgbClr val="44546A"/>
                </a:solidFill>
              </a:rPr>
              <a:t>Spreadsheet – </a:t>
            </a:r>
            <a:r>
              <a:rPr lang="en-US" sz="4000" b="1" dirty="0" smtClean="0">
                <a:solidFill>
                  <a:srgbClr val="44546A"/>
                </a:solidFill>
              </a:rPr>
              <a:t>Table</a:t>
            </a:r>
            <a:r>
              <a:rPr lang="en-US" sz="4000" b="1" dirty="0" smtClean="0">
                <a:solidFill>
                  <a:srgbClr val="44546A"/>
                </a:solidFill>
              </a:rPr>
              <a:t> </a:t>
            </a:r>
            <a:r>
              <a:rPr lang="en-US" sz="4000" b="1" dirty="0">
                <a:solidFill>
                  <a:srgbClr val="44546A"/>
                </a:solidFill>
              </a:rPr>
              <a:t>II</a:t>
            </a:r>
            <a:endParaRPr lang="en-US" sz="4000" dirty="0"/>
          </a:p>
        </p:txBody>
      </p:sp>
    </p:spTree>
    <p:extLst>
      <p:ext uri="{BB962C8B-B14F-4D97-AF65-F5344CB8AC3E}">
        <p14:creationId xmlns:p14="http://schemas.microsoft.com/office/powerpoint/2010/main" val="488725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Allocation Spreadsheet </a:t>
            </a:r>
            <a:r>
              <a:rPr lang="en-US" dirty="0" smtClean="0">
                <a:solidFill>
                  <a:schemeClr val="bg2"/>
                </a:solidFill>
              </a:rPr>
              <a:t>Table II</a:t>
            </a:r>
            <a:endParaRPr lang="en-US" dirty="0">
              <a:solidFill>
                <a:schemeClr val="bg2"/>
              </a:solidFill>
            </a:endParaRPr>
          </a:p>
        </p:txBody>
      </p:sp>
      <p:sp>
        <p:nvSpPr>
          <p:cNvPr id="3" name="Text Placeholder 2"/>
          <p:cNvSpPr>
            <a:spLocks noGrp="1"/>
          </p:cNvSpPr>
          <p:nvPr>
            <p:ph type="body" idx="1"/>
          </p:nvPr>
        </p:nvSpPr>
        <p:spPr>
          <a:xfrm>
            <a:off x="573433" y="1593410"/>
            <a:ext cx="11045200" cy="4762123"/>
          </a:xfrm>
        </p:spPr>
        <p:txBody>
          <a:bodyPr/>
          <a:lstStyle/>
          <a:p>
            <a:pPr fontAlgn="base"/>
            <a:r>
              <a:rPr lang="en-US" sz="1800" dirty="0">
                <a:solidFill>
                  <a:schemeClr val="bg2"/>
                </a:solidFill>
              </a:rPr>
              <a:t>Part III identifies the costs associated with any employee that serves both Scholarship and non-Scholarship students.  </a:t>
            </a:r>
          </a:p>
          <a:p>
            <a:pPr fontAlgn="base"/>
            <a:r>
              <a:rPr lang="en-US" sz="1800" dirty="0">
                <a:solidFill>
                  <a:schemeClr val="bg2"/>
                </a:solidFill>
              </a:rPr>
              <a:t>This section uses the overall LSP </a:t>
            </a:r>
            <a:r>
              <a:rPr lang="en-US" sz="1800" dirty="0" smtClean="0">
                <a:solidFill>
                  <a:schemeClr val="bg2"/>
                </a:solidFill>
              </a:rPr>
              <a:t>percentage and </a:t>
            </a:r>
            <a:r>
              <a:rPr lang="en-US" sz="1800" dirty="0">
                <a:solidFill>
                  <a:schemeClr val="bg2"/>
                </a:solidFill>
              </a:rPr>
              <a:t>applies that percentage to all salaries and payroll taxes </a:t>
            </a:r>
            <a:r>
              <a:rPr lang="en-US" sz="1800" dirty="0" smtClean="0">
                <a:solidFill>
                  <a:schemeClr val="bg2"/>
                </a:solidFill>
              </a:rPr>
              <a:t>entered.</a:t>
            </a:r>
            <a:endParaRPr lang="en-US" sz="1800" dirty="0">
              <a:solidFill>
                <a:schemeClr val="bg2"/>
              </a:solidFill>
            </a:endParaRPr>
          </a:p>
          <a:p>
            <a:pPr marL="114300" indent="0">
              <a:buNone/>
            </a:pPr>
            <a:r>
              <a:rPr lang="en-US" sz="1800" dirty="0">
                <a:solidFill>
                  <a:schemeClr val="bg2"/>
                </a:solidFill>
              </a:rPr>
              <a:t>Notes:</a:t>
            </a:r>
          </a:p>
          <a:p>
            <a:pPr marL="114300" indent="0">
              <a:buNone/>
            </a:pPr>
            <a:r>
              <a:rPr lang="en-US" sz="1800" dirty="0">
                <a:solidFill>
                  <a:schemeClr val="bg2"/>
                </a:solidFill>
              </a:rPr>
              <a:t>The same instructions apply as in </a:t>
            </a:r>
            <a:r>
              <a:rPr lang="en-US" sz="1800" dirty="0" smtClean="0">
                <a:solidFill>
                  <a:schemeClr val="bg2"/>
                </a:solidFill>
              </a:rPr>
              <a:t>Table</a:t>
            </a:r>
            <a:r>
              <a:rPr lang="en-US" sz="1800" dirty="0" smtClean="0">
                <a:solidFill>
                  <a:schemeClr val="bg2"/>
                </a:solidFill>
              </a:rPr>
              <a:t> </a:t>
            </a:r>
            <a:r>
              <a:rPr lang="en-US" sz="1800" dirty="0">
                <a:solidFill>
                  <a:schemeClr val="bg2"/>
                </a:solidFill>
              </a:rPr>
              <a:t>I with the exception of employees listed.  Employees listed in this section serve all students (LSP &amp; Non-LSP) and may include but are not limited to:</a:t>
            </a:r>
          </a:p>
          <a:p>
            <a:pPr marL="114300" indent="0" fontAlgn="base">
              <a:buNone/>
            </a:pPr>
            <a:r>
              <a:rPr lang="en-US" sz="1800" dirty="0" smtClean="0">
                <a:solidFill>
                  <a:schemeClr val="bg2"/>
                </a:solidFill>
              </a:rPr>
              <a:t>a) Principals</a:t>
            </a:r>
            <a:endParaRPr lang="en-US" sz="1800" dirty="0">
              <a:solidFill>
                <a:schemeClr val="bg2"/>
              </a:solidFill>
            </a:endParaRPr>
          </a:p>
          <a:p>
            <a:pPr marL="114300" indent="0" fontAlgn="base">
              <a:buNone/>
            </a:pPr>
            <a:r>
              <a:rPr lang="en-US" sz="1800" dirty="0" smtClean="0">
                <a:solidFill>
                  <a:schemeClr val="bg2"/>
                </a:solidFill>
              </a:rPr>
              <a:t>b) Guidance Counselors</a:t>
            </a:r>
          </a:p>
          <a:p>
            <a:pPr marL="114300" indent="0" fontAlgn="base">
              <a:buNone/>
            </a:pPr>
            <a:r>
              <a:rPr lang="en-US" sz="1800" dirty="0" smtClean="0">
                <a:solidFill>
                  <a:schemeClr val="bg2"/>
                </a:solidFill>
              </a:rPr>
              <a:t>c) Secretaries</a:t>
            </a:r>
            <a:endParaRPr lang="en-US" sz="1800" dirty="0">
              <a:solidFill>
                <a:schemeClr val="bg2"/>
              </a:solidFill>
            </a:endParaRPr>
          </a:p>
          <a:p>
            <a:pPr marL="114300" indent="0" fontAlgn="base">
              <a:buNone/>
            </a:pPr>
            <a:r>
              <a:rPr lang="en-US" sz="1800" dirty="0" smtClean="0">
                <a:solidFill>
                  <a:schemeClr val="bg2"/>
                </a:solidFill>
              </a:rPr>
              <a:t>d) Bookkeepers</a:t>
            </a:r>
            <a:endParaRPr lang="en-US" sz="1800" dirty="0">
              <a:solidFill>
                <a:schemeClr val="bg2"/>
              </a:solidFill>
            </a:endParaRPr>
          </a:p>
          <a:p>
            <a:pPr marL="114300" indent="0" fontAlgn="base">
              <a:buNone/>
            </a:pPr>
            <a:r>
              <a:rPr lang="en-US" sz="1800" dirty="0" smtClean="0">
                <a:solidFill>
                  <a:schemeClr val="bg2"/>
                </a:solidFill>
              </a:rPr>
              <a:t>e) PE Instructors</a:t>
            </a:r>
          </a:p>
          <a:p>
            <a:pPr marL="114300" indent="0" fontAlgn="base">
              <a:buNone/>
            </a:pPr>
            <a:r>
              <a:rPr lang="en-US" sz="1800" dirty="0" smtClean="0">
                <a:solidFill>
                  <a:schemeClr val="bg2"/>
                </a:solidFill>
              </a:rPr>
              <a:t>f) Art </a:t>
            </a:r>
            <a:r>
              <a:rPr lang="en-US" sz="1800" dirty="0">
                <a:solidFill>
                  <a:schemeClr val="bg2"/>
                </a:solidFill>
              </a:rPr>
              <a:t>Instructors</a:t>
            </a:r>
          </a:p>
          <a:p>
            <a:endParaRPr lang="en-US" dirty="0"/>
          </a:p>
        </p:txBody>
      </p:sp>
    </p:spTree>
    <p:extLst>
      <p:ext uri="{BB962C8B-B14F-4D97-AF65-F5344CB8AC3E}">
        <p14:creationId xmlns:p14="http://schemas.microsoft.com/office/powerpoint/2010/main" val="3292853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Allocation Spreadsheet </a:t>
            </a:r>
            <a:r>
              <a:rPr lang="en-US" dirty="0" smtClean="0">
                <a:solidFill>
                  <a:schemeClr val="bg2"/>
                </a:solidFill>
              </a:rPr>
              <a:t>Table</a:t>
            </a:r>
            <a:r>
              <a:rPr lang="en-US" dirty="0" smtClean="0">
                <a:solidFill>
                  <a:schemeClr val="bg2"/>
                </a:solidFill>
              </a:rPr>
              <a:t> II</a:t>
            </a:r>
            <a:endParaRPr lang="en-US" dirty="0">
              <a:solidFill>
                <a:schemeClr val="bg2"/>
              </a:solidFill>
            </a:endParaRPr>
          </a:p>
        </p:txBody>
      </p:sp>
      <p:pic>
        <p:nvPicPr>
          <p:cNvPr id="4" name="Picture 3"/>
          <p:cNvPicPr>
            <a:picLocks noChangeAspect="1"/>
          </p:cNvPicPr>
          <p:nvPr/>
        </p:nvPicPr>
        <p:blipFill>
          <a:blip r:embed="rId2"/>
          <a:stretch>
            <a:fillRect/>
          </a:stretch>
        </p:blipFill>
        <p:spPr>
          <a:xfrm>
            <a:off x="573433" y="1395412"/>
            <a:ext cx="11045200" cy="4067175"/>
          </a:xfrm>
          <a:prstGeom prst="rect">
            <a:avLst/>
          </a:prstGeom>
        </p:spPr>
      </p:pic>
    </p:spTree>
    <p:extLst>
      <p:ext uri="{BB962C8B-B14F-4D97-AF65-F5344CB8AC3E}">
        <p14:creationId xmlns:p14="http://schemas.microsoft.com/office/powerpoint/2010/main" val="1040660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marL="114300" indent="0">
              <a:buNone/>
            </a:pPr>
            <a:r>
              <a:rPr lang="en-US" sz="4000" b="1" dirty="0" smtClean="0"/>
              <a:t>	</a:t>
            </a:r>
          </a:p>
          <a:p>
            <a:pPr marL="114300" indent="0">
              <a:buNone/>
            </a:pPr>
            <a:r>
              <a:rPr lang="en-US" sz="4000" b="1" dirty="0" smtClean="0">
                <a:solidFill>
                  <a:schemeClr val="bg2"/>
                </a:solidFill>
              </a:rPr>
              <a:t>            Financial </a:t>
            </a:r>
            <a:r>
              <a:rPr lang="en-US" sz="4000" b="1" dirty="0">
                <a:solidFill>
                  <a:schemeClr val="bg2"/>
                </a:solidFill>
              </a:rPr>
              <a:t>Audit Procedures</a:t>
            </a:r>
            <a:endParaRPr lang="en-US" sz="4000" dirty="0">
              <a:solidFill>
                <a:schemeClr val="bg2"/>
              </a:solidFill>
            </a:endParaRPr>
          </a:p>
        </p:txBody>
      </p:sp>
    </p:spTree>
    <p:extLst>
      <p:ext uri="{BB962C8B-B14F-4D97-AF65-F5344CB8AC3E}">
        <p14:creationId xmlns:p14="http://schemas.microsoft.com/office/powerpoint/2010/main" val="3022830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Independent Financial Audit Procedures</a:t>
            </a:r>
          </a:p>
        </p:txBody>
      </p:sp>
      <p:sp>
        <p:nvSpPr>
          <p:cNvPr id="3" name="Text Placeholder 2"/>
          <p:cNvSpPr>
            <a:spLocks noGrp="1"/>
          </p:cNvSpPr>
          <p:nvPr>
            <p:ph type="body" idx="1"/>
          </p:nvPr>
        </p:nvSpPr>
        <p:spPr/>
        <p:txBody>
          <a:bodyPr/>
          <a:lstStyle/>
          <a:p>
            <a:pPr fontAlgn="base"/>
            <a:r>
              <a:rPr lang="en-US" b="1" dirty="0">
                <a:solidFill>
                  <a:schemeClr val="bg2"/>
                </a:solidFill>
              </a:rPr>
              <a:t>The audit will include five separate tests:</a:t>
            </a:r>
            <a:endParaRPr lang="en-US" sz="1400" b="1" dirty="0">
              <a:solidFill>
                <a:schemeClr val="bg2"/>
              </a:solidFill>
            </a:endParaRPr>
          </a:p>
          <a:p>
            <a:pPr marL="571500" lvl="1" indent="0" fontAlgn="base">
              <a:buNone/>
            </a:pPr>
            <a:r>
              <a:rPr lang="en-US" dirty="0" smtClean="0">
                <a:solidFill>
                  <a:schemeClr val="bg2"/>
                </a:solidFill>
              </a:rPr>
              <a:t>1. Use </a:t>
            </a:r>
            <a:r>
              <a:rPr lang="en-US" dirty="0">
                <a:solidFill>
                  <a:schemeClr val="bg2"/>
                </a:solidFill>
              </a:rPr>
              <a:t>of funds (BESE Bulletin 133 – Financial Practices) – </a:t>
            </a:r>
            <a:endParaRPr lang="en-US" sz="1800" dirty="0">
              <a:solidFill>
                <a:schemeClr val="bg2"/>
              </a:solidFill>
            </a:endParaRPr>
          </a:p>
          <a:p>
            <a:pPr marL="1028700" lvl="2" indent="0" fontAlgn="base">
              <a:buNone/>
            </a:pPr>
            <a:r>
              <a:rPr lang="en-US" dirty="0" smtClean="0">
                <a:solidFill>
                  <a:schemeClr val="bg2"/>
                </a:solidFill>
              </a:rPr>
              <a:t>a. Program </a:t>
            </a:r>
            <a:r>
              <a:rPr lang="en-US" dirty="0">
                <a:solidFill>
                  <a:schemeClr val="bg2"/>
                </a:solidFill>
              </a:rPr>
              <a:t>funds are managed using </a:t>
            </a:r>
            <a:r>
              <a:rPr lang="en-US" b="1" dirty="0">
                <a:solidFill>
                  <a:schemeClr val="bg2"/>
                </a:solidFill>
              </a:rPr>
              <a:t>adequate accounting controls</a:t>
            </a:r>
            <a:endParaRPr lang="en-US" sz="1800" dirty="0">
              <a:solidFill>
                <a:schemeClr val="bg2"/>
              </a:solidFill>
            </a:endParaRPr>
          </a:p>
          <a:p>
            <a:pPr marL="1028700" lvl="2" indent="0" fontAlgn="base">
              <a:buNone/>
            </a:pPr>
            <a:r>
              <a:rPr lang="en-US" dirty="0" smtClean="0">
                <a:solidFill>
                  <a:schemeClr val="bg2"/>
                </a:solidFill>
              </a:rPr>
              <a:t>b. Program </a:t>
            </a:r>
            <a:r>
              <a:rPr lang="en-US" dirty="0">
                <a:solidFill>
                  <a:schemeClr val="bg2"/>
                </a:solidFill>
              </a:rPr>
              <a:t>funds are spent only on </a:t>
            </a:r>
            <a:r>
              <a:rPr lang="en-US" b="1" dirty="0">
                <a:solidFill>
                  <a:schemeClr val="bg2"/>
                </a:solidFill>
              </a:rPr>
              <a:t>educational purposes</a:t>
            </a:r>
            <a:endParaRPr lang="en-US" sz="1800" dirty="0">
              <a:solidFill>
                <a:schemeClr val="bg2"/>
              </a:solidFill>
            </a:endParaRPr>
          </a:p>
          <a:p>
            <a:pPr marL="1028700" lvl="2" indent="0" fontAlgn="base">
              <a:buNone/>
            </a:pPr>
            <a:r>
              <a:rPr lang="en-US" dirty="0" smtClean="0">
                <a:solidFill>
                  <a:schemeClr val="bg2"/>
                </a:solidFill>
              </a:rPr>
              <a:t>c. Funds </a:t>
            </a:r>
            <a:r>
              <a:rPr lang="en-US" dirty="0">
                <a:solidFill>
                  <a:schemeClr val="bg2"/>
                </a:solidFill>
              </a:rPr>
              <a:t>are not spent in a manner that is </a:t>
            </a:r>
            <a:r>
              <a:rPr lang="en-US" b="1" dirty="0">
                <a:solidFill>
                  <a:schemeClr val="bg2"/>
                </a:solidFill>
              </a:rPr>
              <a:t>grossly irresponsible</a:t>
            </a:r>
            <a:endParaRPr lang="en-US" sz="1800" dirty="0">
              <a:solidFill>
                <a:schemeClr val="bg2"/>
              </a:solidFill>
            </a:endParaRPr>
          </a:p>
          <a:p>
            <a:pPr marL="1028700" lvl="2" indent="0" fontAlgn="base">
              <a:buNone/>
            </a:pPr>
            <a:r>
              <a:rPr lang="en-US" dirty="0" smtClean="0">
                <a:solidFill>
                  <a:schemeClr val="bg2"/>
                </a:solidFill>
              </a:rPr>
              <a:t>d. Funds </a:t>
            </a:r>
            <a:r>
              <a:rPr lang="en-US" dirty="0">
                <a:solidFill>
                  <a:schemeClr val="bg2"/>
                </a:solidFill>
              </a:rPr>
              <a:t>are not used for </a:t>
            </a:r>
            <a:r>
              <a:rPr lang="en-US" b="1" dirty="0">
                <a:solidFill>
                  <a:schemeClr val="bg2"/>
                </a:solidFill>
              </a:rPr>
              <a:t>gross individual enrichment</a:t>
            </a:r>
            <a:endParaRPr lang="en-US" sz="1800" dirty="0">
              <a:solidFill>
                <a:schemeClr val="bg2"/>
              </a:solidFill>
            </a:endParaRPr>
          </a:p>
          <a:p>
            <a:pPr marL="571500" lvl="1" indent="0" fontAlgn="base">
              <a:buNone/>
            </a:pPr>
            <a:r>
              <a:rPr lang="en-US" dirty="0" smtClean="0">
                <a:solidFill>
                  <a:schemeClr val="bg2"/>
                </a:solidFill>
              </a:rPr>
              <a:t>2. Tuition </a:t>
            </a:r>
            <a:r>
              <a:rPr lang="en-US" dirty="0">
                <a:solidFill>
                  <a:schemeClr val="bg2"/>
                </a:solidFill>
              </a:rPr>
              <a:t>and Fees (BESE Bulletin 133 – Financial Practices)</a:t>
            </a:r>
            <a:endParaRPr lang="en-US" sz="1800" dirty="0">
              <a:solidFill>
                <a:schemeClr val="bg2"/>
              </a:solidFill>
            </a:endParaRPr>
          </a:p>
          <a:p>
            <a:pPr marL="571500" lvl="1" indent="0" fontAlgn="base">
              <a:buNone/>
            </a:pPr>
            <a:r>
              <a:rPr lang="en-US" dirty="0" smtClean="0">
                <a:solidFill>
                  <a:schemeClr val="bg2"/>
                </a:solidFill>
              </a:rPr>
              <a:t>3. Payment </a:t>
            </a:r>
            <a:r>
              <a:rPr lang="en-US" dirty="0">
                <a:solidFill>
                  <a:schemeClr val="bg2"/>
                </a:solidFill>
              </a:rPr>
              <a:t>verification (Enrollment/Attendance Confirmation) (R.S. 17:4014(B)</a:t>
            </a:r>
            <a:endParaRPr lang="en-US" sz="1800" dirty="0">
              <a:solidFill>
                <a:schemeClr val="bg2"/>
              </a:solidFill>
            </a:endParaRPr>
          </a:p>
          <a:p>
            <a:pPr marL="571500" lvl="1" indent="0" fontAlgn="base">
              <a:buNone/>
            </a:pPr>
            <a:r>
              <a:rPr lang="en-US" dirty="0" smtClean="0">
                <a:solidFill>
                  <a:schemeClr val="bg2"/>
                </a:solidFill>
              </a:rPr>
              <a:t>4. Income </a:t>
            </a:r>
            <a:r>
              <a:rPr lang="en-US" dirty="0">
                <a:solidFill>
                  <a:schemeClr val="bg2"/>
                </a:solidFill>
              </a:rPr>
              <a:t>Eligibility (R.S. 17: 4013(2)</a:t>
            </a:r>
            <a:endParaRPr lang="en-US" sz="1800" dirty="0">
              <a:solidFill>
                <a:schemeClr val="bg2"/>
              </a:solidFill>
            </a:endParaRPr>
          </a:p>
          <a:p>
            <a:pPr marL="571500" lvl="1" indent="0" fontAlgn="base">
              <a:buNone/>
            </a:pPr>
            <a:r>
              <a:rPr lang="en-US" dirty="0" smtClean="0">
                <a:solidFill>
                  <a:schemeClr val="bg2"/>
                </a:solidFill>
              </a:rPr>
              <a:t>5. Special </a:t>
            </a:r>
            <a:r>
              <a:rPr lang="en-US" dirty="0">
                <a:solidFill>
                  <a:schemeClr val="bg2"/>
                </a:solidFill>
              </a:rPr>
              <a:t>Education Tuition (BESE Bulletin 133 – Financial Practices)</a:t>
            </a:r>
            <a:endParaRPr lang="en-US" sz="1800" dirty="0">
              <a:solidFill>
                <a:schemeClr val="bg2"/>
              </a:solidFill>
            </a:endParaRPr>
          </a:p>
          <a:p>
            <a:endParaRPr lang="en-US" dirty="0"/>
          </a:p>
        </p:txBody>
      </p:sp>
    </p:spTree>
    <p:extLst>
      <p:ext uri="{BB962C8B-B14F-4D97-AF65-F5344CB8AC3E}">
        <p14:creationId xmlns:p14="http://schemas.microsoft.com/office/powerpoint/2010/main" val="1563929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a:t/>
            </a:r>
            <a:br>
              <a:rPr lang="en-US" dirty="0"/>
            </a:br>
            <a:r>
              <a:rPr lang="en-US" dirty="0" smtClean="0">
                <a:solidFill>
                  <a:schemeClr val="bg2"/>
                </a:solidFill>
              </a:rPr>
              <a:t>Test </a:t>
            </a:r>
            <a:r>
              <a:rPr lang="en-US" dirty="0">
                <a:solidFill>
                  <a:schemeClr val="bg2"/>
                </a:solidFill>
              </a:rPr>
              <a:t>1a): Use of Funds – Adequate Accounting Controls</a:t>
            </a:r>
            <a:r>
              <a:rPr lang="en-US" b="0" dirty="0"/>
              <a:t/>
            </a:r>
            <a:br>
              <a:rPr lang="en-US" b="0" dirty="0"/>
            </a:br>
            <a:r>
              <a:rPr lang="en-US" dirty="0"/>
              <a:t/>
            </a:r>
            <a:br>
              <a:rPr lang="en-US" dirty="0"/>
            </a:br>
            <a:endParaRPr lang="en-US" dirty="0"/>
          </a:p>
        </p:txBody>
      </p:sp>
      <p:sp>
        <p:nvSpPr>
          <p:cNvPr id="3" name="Text Placeholder 2"/>
          <p:cNvSpPr>
            <a:spLocks noGrp="1"/>
          </p:cNvSpPr>
          <p:nvPr>
            <p:ph type="body" idx="1"/>
          </p:nvPr>
        </p:nvSpPr>
        <p:spPr/>
        <p:txBody>
          <a:bodyPr/>
          <a:lstStyle/>
          <a:p>
            <a:pPr fontAlgn="base"/>
            <a:r>
              <a:rPr lang="en-US" dirty="0">
                <a:solidFill>
                  <a:schemeClr val="bg2"/>
                </a:solidFill>
              </a:rPr>
              <a:t>A sample of program expenditures will be tested to verify that program funds were managed using adequate accounting controls. </a:t>
            </a:r>
          </a:p>
          <a:p>
            <a:pPr marL="114300" indent="0">
              <a:buNone/>
            </a:pPr>
            <a:r>
              <a:rPr lang="en-US" dirty="0">
                <a:solidFill>
                  <a:schemeClr val="bg2"/>
                </a:solidFill>
              </a:rPr>
              <a:t/>
            </a:r>
            <a:br>
              <a:rPr lang="en-US" dirty="0">
                <a:solidFill>
                  <a:schemeClr val="bg2"/>
                </a:solidFill>
              </a:rPr>
            </a:br>
            <a:r>
              <a:rPr lang="en-US" b="1" dirty="0">
                <a:solidFill>
                  <a:schemeClr val="bg2"/>
                </a:solidFill>
              </a:rPr>
              <a:t>Documentation Needed:</a:t>
            </a:r>
            <a:endParaRPr lang="en-US" dirty="0">
              <a:solidFill>
                <a:schemeClr val="bg2"/>
              </a:solidFill>
            </a:endParaRPr>
          </a:p>
          <a:p>
            <a:pPr fontAlgn="base"/>
            <a:r>
              <a:rPr lang="en-US" dirty="0">
                <a:solidFill>
                  <a:schemeClr val="bg2"/>
                </a:solidFill>
              </a:rPr>
              <a:t>Program expenditure report (check register or report generated from accounting system)</a:t>
            </a:r>
          </a:p>
          <a:p>
            <a:pPr fontAlgn="base"/>
            <a:r>
              <a:rPr lang="en-US" dirty="0">
                <a:solidFill>
                  <a:schemeClr val="bg2"/>
                </a:solidFill>
              </a:rPr>
              <a:t>Supporting documentation to substantiate the expenditure (original invoice, purchase order, contract, payroll documents, cancelled check and/or bank statement)</a:t>
            </a:r>
          </a:p>
          <a:p>
            <a:endParaRPr lang="en-US" dirty="0"/>
          </a:p>
        </p:txBody>
      </p:sp>
    </p:spTree>
    <p:extLst>
      <p:ext uri="{BB962C8B-B14F-4D97-AF65-F5344CB8AC3E}">
        <p14:creationId xmlns:p14="http://schemas.microsoft.com/office/powerpoint/2010/main" val="1381295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Test 1b): Use of Funds – Educational Purposes</a:t>
            </a:r>
          </a:p>
        </p:txBody>
      </p:sp>
      <p:sp>
        <p:nvSpPr>
          <p:cNvPr id="3" name="Text Placeholder 2"/>
          <p:cNvSpPr>
            <a:spLocks noGrp="1"/>
          </p:cNvSpPr>
          <p:nvPr>
            <p:ph type="body" idx="1"/>
          </p:nvPr>
        </p:nvSpPr>
        <p:spPr/>
        <p:txBody>
          <a:bodyPr/>
          <a:lstStyle/>
          <a:p>
            <a:pPr fontAlgn="base"/>
            <a:r>
              <a:rPr lang="en-US" dirty="0">
                <a:solidFill>
                  <a:schemeClr val="bg2"/>
                </a:solidFill>
              </a:rPr>
              <a:t>A sample of program expenditures will be tested to verify that program funds were spent only for educational purposes.</a:t>
            </a:r>
          </a:p>
          <a:p>
            <a:pPr marL="114300" indent="0">
              <a:buNone/>
            </a:pPr>
            <a:r>
              <a:rPr lang="en-US" dirty="0">
                <a:solidFill>
                  <a:schemeClr val="bg2"/>
                </a:solidFill>
              </a:rPr>
              <a:t/>
            </a:r>
            <a:br>
              <a:rPr lang="en-US" dirty="0">
                <a:solidFill>
                  <a:schemeClr val="bg2"/>
                </a:solidFill>
              </a:rPr>
            </a:br>
            <a:r>
              <a:rPr lang="en-US" b="1" dirty="0">
                <a:solidFill>
                  <a:schemeClr val="bg2"/>
                </a:solidFill>
              </a:rPr>
              <a:t>Documentation needed:</a:t>
            </a:r>
            <a:endParaRPr lang="en-US" dirty="0">
              <a:solidFill>
                <a:schemeClr val="bg2"/>
              </a:solidFill>
            </a:endParaRPr>
          </a:p>
          <a:p>
            <a:pPr fontAlgn="base"/>
            <a:r>
              <a:rPr lang="en-US" dirty="0">
                <a:solidFill>
                  <a:schemeClr val="bg2"/>
                </a:solidFill>
              </a:rPr>
              <a:t>Educational Purposes Assurance Form (Collected &amp; Provided by Department)</a:t>
            </a:r>
          </a:p>
          <a:p>
            <a:pPr fontAlgn="base"/>
            <a:r>
              <a:rPr lang="en-US" dirty="0">
                <a:solidFill>
                  <a:schemeClr val="bg2"/>
                </a:solidFill>
              </a:rPr>
              <a:t>Program expenditure report (check register or report generated from accounting system)</a:t>
            </a:r>
          </a:p>
          <a:p>
            <a:pPr fontAlgn="base"/>
            <a:r>
              <a:rPr lang="en-US" dirty="0">
                <a:solidFill>
                  <a:schemeClr val="bg2"/>
                </a:solidFill>
              </a:rPr>
              <a:t>Salary schedule for the current school year (list of employees paid with LSP funds including title, job description, and salary and benefits)</a:t>
            </a:r>
          </a:p>
          <a:p>
            <a:endParaRPr lang="en-US" dirty="0"/>
          </a:p>
        </p:txBody>
      </p:sp>
    </p:spTree>
    <p:extLst>
      <p:ext uri="{BB962C8B-B14F-4D97-AF65-F5344CB8AC3E}">
        <p14:creationId xmlns:p14="http://schemas.microsoft.com/office/powerpoint/2010/main" val="173550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Test 1c): Use of Funds – Gross Irresponsibility</a:t>
            </a:r>
          </a:p>
        </p:txBody>
      </p:sp>
      <p:sp>
        <p:nvSpPr>
          <p:cNvPr id="3" name="Text Placeholder 2"/>
          <p:cNvSpPr>
            <a:spLocks noGrp="1"/>
          </p:cNvSpPr>
          <p:nvPr>
            <p:ph type="body" idx="1"/>
          </p:nvPr>
        </p:nvSpPr>
        <p:spPr>
          <a:xfrm>
            <a:off x="573433" y="1448554"/>
            <a:ext cx="11045200" cy="4818079"/>
          </a:xfrm>
        </p:spPr>
        <p:txBody>
          <a:bodyPr/>
          <a:lstStyle/>
          <a:p>
            <a:pPr fontAlgn="base"/>
            <a:r>
              <a:rPr lang="en-US" sz="2000" dirty="0">
                <a:solidFill>
                  <a:schemeClr val="bg2"/>
                </a:solidFill>
              </a:rPr>
              <a:t>Two tests will be performed to identify if program funds were managed in a responsible manner:</a:t>
            </a:r>
          </a:p>
          <a:p>
            <a:pPr marL="571500" lvl="1" indent="0" fontAlgn="base">
              <a:buNone/>
            </a:pPr>
            <a:r>
              <a:rPr lang="en-US" sz="2000" dirty="0" smtClean="0">
                <a:solidFill>
                  <a:schemeClr val="bg2"/>
                </a:solidFill>
              </a:rPr>
              <a:t>1.  An </a:t>
            </a:r>
            <a:r>
              <a:rPr lang="en-US" sz="2000" dirty="0">
                <a:solidFill>
                  <a:schemeClr val="bg2"/>
                </a:solidFill>
              </a:rPr>
              <a:t>assessment of the internal controls over program processes based on the internal control </a:t>
            </a:r>
            <a:r>
              <a:rPr lang="en-US" sz="2000" dirty="0" smtClean="0">
                <a:solidFill>
                  <a:schemeClr val="bg2"/>
                </a:solidFill>
              </a:rPr>
              <a:t>    	questionnaire </a:t>
            </a:r>
            <a:r>
              <a:rPr lang="en-US" sz="2000" dirty="0">
                <a:solidFill>
                  <a:schemeClr val="bg2"/>
                </a:solidFill>
              </a:rPr>
              <a:t>collected by Department. This item will be handled by Department staff.</a:t>
            </a:r>
          </a:p>
          <a:p>
            <a:pPr marL="571500" lvl="1" indent="0" fontAlgn="base">
              <a:buNone/>
            </a:pPr>
            <a:r>
              <a:rPr lang="en-US" sz="2000" dirty="0" smtClean="0">
                <a:solidFill>
                  <a:schemeClr val="bg2"/>
                </a:solidFill>
              </a:rPr>
              <a:t>2.  Budget </a:t>
            </a:r>
            <a:r>
              <a:rPr lang="en-US" sz="2000" dirty="0">
                <a:solidFill>
                  <a:schemeClr val="bg2"/>
                </a:solidFill>
              </a:rPr>
              <a:t>to actual comparison of program expenditures.</a:t>
            </a:r>
          </a:p>
          <a:p>
            <a:pPr marL="114300" indent="0">
              <a:buNone/>
            </a:pPr>
            <a:r>
              <a:rPr lang="en-US" sz="2000" dirty="0">
                <a:solidFill>
                  <a:schemeClr val="bg2"/>
                </a:solidFill>
              </a:rPr>
              <a:t/>
            </a:r>
            <a:br>
              <a:rPr lang="en-US" sz="2000" dirty="0">
                <a:solidFill>
                  <a:schemeClr val="bg2"/>
                </a:solidFill>
              </a:rPr>
            </a:br>
            <a:r>
              <a:rPr lang="en-US" sz="2000" b="1" dirty="0">
                <a:solidFill>
                  <a:schemeClr val="bg2"/>
                </a:solidFill>
              </a:rPr>
              <a:t>Documentation needed:</a:t>
            </a:r>
            <a:endParaRPr lang="en-US" sz="2000" dirty="0">
              <a:solidFill>
                <a:schemeClr val="bg2"/>
              </a:solidFill>
            </a:endParaRPr>
          </a:p>
          <a:p>
            <a:pPr fontAlgn="base"/>
            <a:r>
              <a:rPr lang="en-US" sz="2000" dirty="0">
                <a:solidFill>
                  <a:schemeClr val="bg2"/>
                </a:solidFill>
              </a:rPr>
              <a:t>Program budget and expenditures document (Provided by Department as reported by School)</a:t>
            </a:r>
          </a:p>
          <a:p>
            <a:pPr fontAlgn="base"/>
            <a:r>
              <a:rPr lang="en-US" sz="2000" dirty="0">
                <a:solidFill>
                  <a:schemeClr val="bg2"/>
                </a:solidFill>
              </a:rPr>
              <a:t>Initial and final number of enrolled scholarship students by grade (Provided by Department as reported by School)</a:t>
            </a:r>
          </a:p>
          <a:p>
            <a:pPr fontAlgn="base"/>
            <a:r>
              <a:rPr lang="en-US" sz="2000" dirty="0">
                <a:solidFill>
                  <a:schemeClr val="bg2"/>
                </a:solidFill>
              </a:rPr>
              <a:t>Approved Tuition and fees charged by grade (Provided by Department)</a:t>
            </a:r>
          </a:p>
          <a:p>
            <a:pPr fontAlgn="base"/>
            <a:r>
              <a:rPr lang="en-US" sz="2000" dirty="0">
                <a:solidFill>
                  <a:schemeClr val="bg2"/>
                </a:solidFill>
              </a:rPr>
              <a:t>Explanations for variances where the actual expenditures to budget are greater than 30%</a:t>
            </a:r>
          </a:p>
          <a:p>
            <a:endParaRPr lang="en-US" dirty="0"/>
          </a:p>
        </p:txBody>
      </p:sp>
    </p:spTree>
    <p:extLst>
      <p:ext uri="{BB962C8B-B14F-4D97-AF65-F5344CB8AC3E}">
        <p14:creationId xmlns:p14="http://schemas.microsoft.com/office/powerpoint/2010/main" val="4206647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79"/>
          <p:cNvSpPr txBox="1">
            <a:spLocks noGrp="1"/>
          </p:cNvSpPr>
          <p:nvPr>
            <p:ph type="title"/>
          </p:nvPr>
        </p:nvSpPr>
        <p:spPr>
          <a:xfrm>
            <a:off x="573433" y="568233"/>
            <a:ext cx="11045100" cy="12135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800" dirty="0" smtClean="0">
                <a:solidFill>
                  <a:schemeClr val="dk2"/>
                </a:solidFill>
              </a:rPr>
              <a:t>Overview</a:t>
            </a:r>
            <a:endParaRPr sz="4800" b="1" dirty="0">
              <a:solidFill>
                <a:schemeClr val="dk2"/>
              </a:solidFill>
              <a:latin typeface="Calibri"/>
              <a:ea typeface="Calibri"/>
              <a:cs typeface="Calibri"/>
              <a:sym typeface="Calibri"/>
            </a:endParaRPr>
          </a:p>
        </p:txBody>
      </p:sp>
      <p:sp>
        <p:nvSpPr>
          <p:cNvPr id="295" name="Google Shape;295;p79"/>
          <p:cNvSpPr txBox="1">
            <a:spLocks noGrp="1"/>
          </p:cNvSpPr>
          <p:nvPr>
            <p:ph type="body" idx="1"/>
          </p:nvPr>
        </p:nvSpPr>
        <p:spPr>
          <a:xfrm>
            <a:off x="573433" y="1781833"/>
            <a:ext cx="11045100" cy="4484700"/>
          </a:xfrm>
          <a:prstGeom prst="rect">
            <a:avLst/>
          </a:prstGeom>
          <a:noFill/>
          <a:ln>
            <a:noFill/>
          </a:ln>
        </p:spPr>
        <p:txBody>
          <a:bodyPr spcFirstLastPara="1" wrap="square" lIns="91425" tIns="91425" rIns="91425" bIns="91425" anchor="t" anchorCtr="0">
            <a:noAutofit/>
          </a:bodyPr>
          <a:lstStyle/>
          <a:p>
            <a:pPr marL="457200" lvl="0" indent="-323850" algn="just" rtl="0">
              <a:lnSpc>
                <a:spcPct val="100000"/>
              </a:lnSpc>
              <a:spcBef>
                <a:spcPts val="1000"/>
              </a:spcBef>
              <a:spcAft>
                <a:spcPts val="0"/>
              </a:spcAft>
              <a:buClr>
                <a:schemeClr val="dk2"/>
              </a:buClr>
              <a:buSzPts val="1500"/>
              <a:buChar char="•"/>
            </a:pPr>
            <a:r>
              <a:rPr lang="en-US" sz="2000" dirty="0" smtClean="0">
                <a:solidFill>
                  <a:schemeClr val="dk2"/>
                </a:solidFill>
              </a:rPr>
              <a:t>Scholarship funds are public tax dollars and thus come with a high level of responsibility and accountability</a:t>
            </a:r>
          </a:p>
          <a:p>
            <a:pPr marL="457200" lvl="0" indent="-323850" algn="just" rtl="0">
              <a:lnSpc>
                <a:spcPct val="100000"/>
              </a:lnSpc>
              <a:spcBef>
                <a:spcPts val="1000"/>
              </a:spcBef>
              <a:spcAft>
                <a:spcPts val="0"/>
              </a:spcAft>
              <a:buClr>
                <a:schemeClr val="dk2"/>
              </a:buClr>
              <a:buSzPts val="1500"/>
              <a:buChar char="•"/>
            </a:pPr>
            <a:endParaRPr lang="en-US" sz="2000" dirty="0">
              <a:solidFill>
                <a:schemeClr val="dk2"/>
              </a:solidFill>
            </a:endParaRPr>
          </a:p>
          <a:p>
            <a:pPr marL="457200" lvl="0" indent="-323850" algn="just" rtl="0">
              <a:lnSpc>
                <a:spcPct val="100000"/>
              </a:lnSpc>
              <a:spcBef>
                <a:spcPts val="1000"/>
              </a:spcBef>
              <a:spcAft>
                <a:spcPts val="0"/>
              </a:spcAft>
              <a:buClr>
                <a:schemeClr val="dk2"/>
              </a:buClr>
              <a:buSzPts val="1500"/>
              <a:buChar char="•"/>
            </a:pPr>
            <a:r>
              <a:rPr lang="en-US" sz="2000" dirty="0" smtClean="0">
                <a:solidFill>
                  <a:schemeClr val="dk2"/>
                </a:solidFill>
              </a:rPr>
              <a:t>La. R.S. 17:4022(3) requires a financial audit of those schools receiving LSP funds which must be conducted by a certified public accountant</a:t>
            </a:r>
          </a:p>
          <a:p>
            <a:pPr marL="457200" lvl="0" indent="-323850" algn="just" rtl="0">
              <a:lnSpc>
                <a:spcPct val="100000"/>
              </a:lnSpc>
              <a:spcBef>
                <a:spcPts val="1000"/>
              </a:spcBef>
              <a:spcAft>
                <a:spcPts val="0"/>
              </a:spcAft>
              <a:buClr>
                <a:schemeClr val="dk2"/>
              </a:buClr>
              <a:buSzPts val="1500"/>
              <a:buChar char="•"/>
            </a:pPr>
            <a:endParaRPr lang="en-US" sz="2000" dirty="0">
              <a:solidFill>
                <a:schemeClr val="dk2"/>
              </a:solidFill>
            </a:endParaRPr>
          </a:p>
          <a:p>
            <a:pPr marL="457200" lvl="0" indent="-323850" algn="just" rtl="0">
              <a:lnSpc>
                <a:spcPct val="100000"/>
              </a:lnSpc>
              <a:spcBef>
                <a:spcPts val="1000"/>
              </a:spcBef>
              <a:spcAft>
                <a:spcPts val="0"/>
              </a:spcAft>
              <a:buClr>
                <a:schemeClr val="dk2"/>
              </a:buClr>
              <a:buSzPts val="1500"/>
              <a:buChar char="•"/>
            </a:pPr>
            <a:r>
              <a:rPr lang="en-US" sz="2000" dirty="0" smtClean="0">
                <a:solidFill>
                  <a:schemeClr val="dk2"/>
                </a:solidFill>
              </a:rPr>
              <a:t>The LDOE coordinates and pays for these audits</a:t>
            </a:r>
          </a:p>
          <a:p>
            <a:pPr marL="457200" lvl="0" indent="-323850" algn="just" rtl="0">
              <a:lnSpc>
                <a:spcPct val="100000"/>
              </a:lnSpc>
              <a:spcBef>
                <a:spcPts val="1000"/>
              </a:spcBef>
              <a:spcAft>
                <a:spcPts val="0"/>
              </a:spcAft>
              <a:buClr>
                <a:schemeClr val="dk2"/>
              </a:buClr>
              <a:buSzPts val="1500"/>
              <a:buChar char="•"/>
            </a:pPr>
            <a:endParaRPr lang="en-US" sz="2000" dirty="0">
              <a:solidFill>
                <a:schemeClr val="dk2"/>
              </a:solidFill>
            </a:endParaRPr>
          </a:p>
          <a:p>
            <a:pPr marL="457200" lvl="0" indent="-323850" algn="just" rtl="0">
              <a:lnSpc>
                <a:spcPct val="100000"/>
              </a:lnSpc>
              <a:spcBef>
                <a:spcPts val="1000"/>
              </a:spcBef>
              <a:spcAft>
                <a:spcPts val="0"/>
              </a:spcAft>
              <a:buClr>
                <a:schemeClr val="dk2"/>
              </a:buClr>
              <a:buSzPts val="1500"/>
              <a:buChar char="•"/>
            </a:pPr>
            <a:r>
              <a:rPr lang="en-US" sz="2000" dirty="0" smtClean="0">
                <a:solidFill>
                  <a:schemeClr val="dk2"/>
                </a:solidFill>
              </a:rPr>
              <a:t>Audit guidance regarding the annual independent audit is published so as to ensure compliance with the law</a:t>
            </a:r>
            <a:endParaRPr sz="2000" dirty="0">
              <a:solidFill>
                <a:schemeClr val="dk2"/>
              </a:solidFill>
            </a:endParaRPr>
          </a:p>
          <a:p>
            <a:pPr marL="914400" lvl="0" indent="0" algn="just" rtl="0">
              <a:lnSpc>
                <a:spcPct val="90000"/>
              </a:lnSpc>
              <a:spcBef>
                <a:spcPts val="1000"/>
              </a:spcBef>
              <a:spcAft>
                <a:spcPts val="0"/>
              </a:spcAft>
              <a:buNone/>
            </a:pPr>
            <a:endParaRPr dirty="0">
              <a:solidFill>
                <a:schemeClr val="dk2"/>
              </a:solidFill>
            </a:endParaRPr>
          </a:p>
          <a:p>
            <a:pPr marL="914400" lvl="0" indent="0" algn="just" rtl="0">
              <a:lnSpc>
                <a:spcPct val="90000"/>
              </a:lnSpc>
              <a:spcBef>
                <a:spcPts val="1000"/>
              </a:spcBef>
              <a:spcAft>
                <a:spcPts val="0"/>
              </a:spcAft>
              <a:buNone/>
            </a:pPr>
            <a:endParaRPr dirty="0">
              <a:solidFill>
                <a:schemeClr val="dk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Test 1d): Use of Funds – Individual Enrichment</a:t>
            </a:r>
          </a:p>
        </p:txBody>
      </p:sp>
      <p:sp>
        <p:nvSpPr>
          <p:cNvPr id="3" name="Text Placeholder 2"/>
          <p:cNvSpPr>
            <a:spLocks noGrp="1"/>
          </p:cNvSpPr>
          <p:nvPr>
            <p:ph type="body" idx="1"/>
          </p:nvPr>
        </p:nvSpPr>
        <p:spPr/>
        <p:txBody>
          <a:bodyPr/>
          <a:lstStyle/>
          <a:p>
            <a:pPr fontAlgn="base"/>
            <a:r>
              <a:rPr lang="en-US" dirty="0">
                <a:solidFill>
                  <a:schemeClr val="bg2"/>
                </a:solidFill>
              </a:rPr>
              <a:t>A review of program expenditures will be performed to identify any expenditures indicative of individual enrichment.</a:t>
            </a:r>
          </a:p>
          <a:p>
            <a:pPr marL="114300" indent="0">
              <a:buNone/>
            </a:pPr>
            <a:r>
              <a:rPr lang="en-US" b="1" dirty="0">
                <a:solidFill>
                  <a:schemeClr val="bg2"/>
                </a:solidFill>
              </a:rPr>
              <a:t>Documentation needed:</a:t>
            </a:r>
            <a:endParaRPr lang="en-US" dirty="0">
              <a:solidFill>
                <a:schemeClr val="bg2"/>
              </a:solidFill>
            </a:endParaRPr>
          </a:p>
          <a:p>
            <a:pPr fontAlgn="base"/>
            <a:r>
              <a:rPr lang="en-US" dirty="0">
                <a:solidFill>
                  <a:schemeClr val="bg2"/>
                </a:solidFill>
              </a:rPr>
              <a:t>Individual Enrichment Assurance Form (Collected and Provided by Department)</a:t>
            </a:r>
          </a:p>
          <a:p>
            <a:pPr fontAlgn="base"/>
            <a:r>
              <a:rPr lang="en-US" dirty="0">
                <a:solidFill>
                  <a:schemeClr val="bg2"/>
                </a:solidFill>
              </a:rPr>
              <a:t>Program expenditure report (check register or report generated from accounting system)</a:t>
            </a:r>
          </a:p>
          <a:p>
            <a:pPr fontAlgn="base"/>
            <a:r>
              <a:rPr lang="en-US" dirty="0">
                <a:solidFill>
                  <a:schemeClr val="bg2"/>
                </a:solidFill>
              </a:rPr>
              <a:t>Salary schedule for the current school year (list of employees paid with LSP funds including title, job description, and salary and benefits)</a:t>
            </a:r>
          </a:p>
          <a:p>
            <a:pPr fontAlgn="base"/>
            <a:r>
              <a:rPr lang="en-US" dirty="0">
                <a:solidFill>
                  <a:schemeClr val="bg2"/>
                </a:solidFill>
              </a:rPr>
              <a:t>Explanation for all salaries and benefits where the total expenditures for any key personnel increased by 15% </a:t>
            </a:r>
          </a:p>
          <a:p>
            <a:endParaRPr lang="en-US" dirty="0"/>
          </a:p>
        </p:txBody>
      </p:sp>
    </p:spTree>
    <p:extLst>
      <p:ext uri="{BB962C8B-B14F-4D97-AF65-F5344CB8AC3E}">
        <p14:creationId xmlns:p14="http://schemas.microsoft.com/office/powerpoint/2010/main" val="2300950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Test 2: Tuition &amp; Fee Accuracy</a:t>
            </a:r>
          </a:p>
        </p:txBody>
      </p:sp>
      <p:sp>
        <p:nvSpPr>
          <p:cNvPr id="3" name="Text Placeholder 2"/>
          <p:cNvSpPr>
            <a:spLocks noGrp="1"/>
          </p:cNvSpPr>
          <p:nvPr>
            <p:ph type="body" idx="1"/>
          </p:nvPr>
        </p:nvSpPr>
        <p:spPr>
          <a:xfrm>
            <a:off x="573433" y="1530036"/>
            <a:ext cx="11045200" cy="4789283"/>
          </a:xfrm>
        </p:spPr>
        <p:txBody>
          <a:bodyPr/>
          <a:lstStyle/>
          <a:p>
            <a:pPr fontAlgn="base"/>
            <a:r>
              <a:rPr lang="en-US" sz="1800" dirty="0">
                <a:solidFill>
                  <a:schemeClr val="bg2"/>
                </a:solidFill>
              </a:rPr>
              <a:t>The tuition and fees charged for a sample of non-scholarship students will be reviewed to verify that the tuition and fee amount charged to paying students is not less than the amount charged to students participating in the Scholarship Program.</a:t>
            </a:r>
          </a:p>
          <a:p>
            <a:pPr marL="114300" indent="0">
              <a:buNone/>
            </a:pPr>
            <a:r>
              <a:rPr lang="en-US" sz="1800" dirty="0" smtClean="0">
                <a:solidFill>
                  <a:schemeClr val="bg2"/>
                </a:solidFill>
              </a:rPr>
              <a:t>	NOTE</a:t>
            </a:r>
            <a:r>
              <a:rPr lang="en-US" sz="1800" dirty="0">
                <a:solidFill>
                  <a:schemeClr val="bg2"/>
                </a:solidFill>
              </a:rPr>
              <a:t>:  This portion of the audit will take place soon after the 1</a:t>
            </a:r>
            <a:r>
              <a:rPr lang="en-US" sz="1800" baseline="30000" dirty="0">
                <a:solidFill>
                  <a:schemeClr val="bg2"/>
                </a:solidFill>
              </a:rPr>
              <a:t>st</a:t>
            </a:r>
            <a:r>
              <a:rPr lang="en-US" sz="1800" dirty="0">
                <a:solidFill>
                  <a:schemeClr val="bg2"/>
                </a:solidFill>
              </a:rPr>
              <a:t> quarter payment is released in Fall </a:t>
            </a:r>
            <a:r>
              <a:rPr lang="en-US" sz="1800" dirty="0" smtClean="0">
                <a:solidFill>
                  <a:schemeClr val="bg2"/>
                </a:solidFill>
              </a:rPr>
              <a:t>2023.</a:t>
            </a:r>
            <a:endParaRPr lang="en-US" sz="1800" dirty="0">
              <a:solidFill>
                <a:schemeClr val="bg2"/>
              </a:solidFill>
            </a:endParaRPr>
          </a:p>
          <a:p>
            <a:pPr marL="114300" indent="0">
              <a:buNone/>
            </a:pPr>
            <a:r>
              <a:rPr lang="en-US" sz="1800" b="1" dirty="0">
                <a:solidFill>
                  <a:schemeClr val="bg2"/>
                </a:solidFill>
              </a:rPr>
              <a:t>Documentation needed:</a:t>
            </a:r>
            <a:endParaRPr lang="en-US" sz="1800" dirty="0">
              <a:solidFill>
                <a:schemeClr val="bg2"/>
              </a:solidFill>
            </a:endParaRPr>
          </a:p>
          <a:p>
            <a:pPr fontAlgn="base"/>
            <a:r>
              <a:rPr lang="en-US" sz="1800" dirty="0">
                <a:solidFill>
                  <a:schemeClr val="bg2"/>
                </a:solidFill>
              </a:rPr>
              <a:t>Tuition and fee </a:t>
            </a:r>
            <a:r>
              <a:rPr lang="en-US" sz="1800" dirty="0" smtClean="0">
                <a:solidFill>
                  <a:schemeClr val="bg2"/>
                </a:solidFill>
              </a:rPr>
              <a:t>certification</a:t>
            </a:r>
            <a:r>
              <a:rPr lang="en-US" sz="1800" dirty="0" smtClean="0">
                <a:solidFill>
                  <a:schemeClr val="bg2"/>
                </a:solidFill>
              </a:rPr>
              <a:t> </a:t>
            </a:r>
            <a:r>
              <a:rPr lang="en-US" sz="1800" dirty="0">
                <a:solidFill>
                  <a:schemeClr val="bg2"/>
                </a:solidFill>
              </a:rPr>
              <a:t>(Provided by the Department)</a:t>
            </a:r>
          </a:p>
          <a:p>
            <a:pPr fontAlgn="base"/>
            <a:r>
              <a:rPr lang="en-US" sz="1800" dirty="0">
                <a:solidFill>
                  <a:schemeClr val="bg2"/>
                </a:solidFill>
              </a:rPr>
              <a:t>Policies and Procedures if awarding scholarship/financial assistance to non-scholarship students (if applicable)</a:t>
            </a:r>
          </a:p>
          <a:p>
            <a:pPr fontAlgn="base"/>
            <a:r>
              <a:rPr lang="en-US" sz="1800" dirty="0">
                <a:solidFill>
                  <a:schemeClr val="bg2"/>
                </a:solidFill>
              </a:rPr>
              <a:t>Discounts should be clearly noted in the school’s policies and procedures</a:t>
            </a:r>
          </a:p>
          <a:p>
            <a:pPr fontAlgn="base"/>
            <a:r>
              <a:rPr lang="en-US" sz="1800" dirty="0">
                <a:solidFill>
                  <a:schemeClr val="bg2"/>
                </a:solidFill>
              </a:rPr>
              <a:t>Award letters for paying students awarded a scholarship from the school</a:t>
            </a:r>
          </a:p>
          <a:p>
            <a:pPr fontAlgn="base"/>
            <a:r>
              <a:rPr lang="en-US" sz="1800" dirty="0">
                <a:solidFill>
                  <a:schemeClr val="bg2"/>
                </a:solidFill>
              </a:rPr>
              <a:t>Appropriate accounting records to indicate tuition was assessed and appropriate credit was applied upon receipt of a scholarship</a:t>
            </a:r>
          </a:p>
          <a:p>
            <a:pPr fontAlgn="base"/>
            <a:r>
              <a:rPr lang="en-US" sz="1800" dirty="0">
                <a:solidFill>
                  <a:schemeClr val="bg2"/>
                </a:solidFill>
              </a:rPr>
              <a:t>Proof of payment for each selected student</a:t>
            </a:r>
          </a:p>
          <a:p>
            <a:endParaRPr lang="en-US" dirty="0"/>
          </a:p>
        </p:txBody>
      </p:sp>
    </p:spTree>
    <p:extLst>
      <p:ext uri="{BB962C8B-B14F-4D97-AF65-F5344CB8AC3E}">
        <p14:creationId xmlns:p14="http://schemas.microsoft.com/office/powerpoint/2010/main" val="26861648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Test 3: Payment Accuracy</a:t>
            </a:r>
          </a:p>
        </p:txBody>
      </p:sp>
      <p:sp>
        <p:nvSpPr>
          <p:cNvPr id="3" name="Text Placeholder 2"/>
          <p:cNvSpPr>
            <a:spLocks noGrp="1"/>
          </p:cNvSpPr>
          <p:nvPr>
            <p:ph type="body" idx="1"/>
          </p:nvPr>
        </p:nvSpPr>
        <p:spPr/>
        <p:txBody>
          <a:bodyPr/>
          <a:lstStyle/>
          <a:p>
            <a:pPr fontAlgn="base"/>
            <a:r>
              <a:rPr lang="en-US" sz="2000" dirty="0">
                <a:solidFill>
                  <a:schemeClr val="bg2"/>
                </a:solidFill>
              </a:rPr>
              <a:t>In order to determine that payments are accurate, enrollment and attendance documentation for a sample of new students identified as participating in the program will be reviewed.</a:t>
            </a:r>
          </a:p>
          <a:p>
            <a:pPr marL="114300" indent="0">
              <a:buNone/>
            </a:pPr>
            <a:r>
              <a:rPr lang="en-US" sz="2000" dirty="0">
                <a:solidFill>
                  <a:schemeClr val="bg2"/>
                </a:solidFill>
              </a:rPr>
              <a:t/>
            </a:r>
            <a:br>
              <a:rPr lang="en-US" sz="2000" dirty="0">
                <a:solidFill>
                  <a:schemeClr val="bg2"/>
                </a:solidFill>
              </a:rPr>
            </a:br>
            <a:r>
              <a:rPr lang="en-US" sz="2000" b="1" dirty="0">
                <a:solidFill>
                  <a:schemeClr val="bg2"/>
                </a:solidFill>
              </a:rPr>
              <a:t>Documentation needed:</a:t>
            </a:r>
            <a:endParaRPr lang="en-US" sz="2000" dirty="0">
              <a:solidFill>
                <a:schemeClr val="bg2"/>
              </a:solidFill>
            </a:endParaRPr>
          </a:p>
          <a:p>
            <a:pPr fontAlgn="base"/>
            <a:r>
              <a:rPr lang="en-US" sz="2000" dirty="0">
                <a:solidFill>
                  <a:schemeClr val="bg2"/>
                </a:solidFill>
              </a:rPr>
              <a:t>Application and enrollment documentation for scholarship students</a:t>
            </a:r>
          </a:p>
          <a:p>
            <a:pPr fontAlgn="base"/>
            <a:r>
              <a:rPr lang="en-US" sz="2000" dirty="0">
                <a:solidFill>
                  <a:schemeClr val="bg2"/>
                </a:solidFill>
              </a:rPr>
              <a:t>Daily attendance roster (manual or electronic)  </a:t>
            </a:r>
          </a:p>
          <a:p>
            <a:pPr marL="114300" indent="0" fontAlgn="base">
              <a:buNone/>
            </a:pPr>
            <a:r>
              <a:rPr lang="en-US" sz="2000" dirty="0">
                <a:solidFill>
                  <a:schemeClr val="bg2"/>
                </a:solidFill>
              </a:rPr>
              <a:t/>
            </a:r>
            <a:br>
              <a:rPr lang="en-US" sz="2000" dirty="0">
                <a:solidFill>
                  <a:schemeClr val="bg2"/>
                </a:solidFill>
              </a:rPr>
            </a:br>
            <a:r>
              <a:rPr lang="en-US" sz="2000" dirty="0">
                <a:solidFill>
                  <a:schemeClr val="bg2"/>
                </a:solidFill>
              </a:rPr>
              <a:t>Attendance data will be requested through the following period for each count date:  </a:t>
            </a:r>
          </a:p>
          <a:p>
            <a:pPr lvl="1" fontAlgn="base"/>
            <a:r>
              <a:rPr lang="en-US" sz="2000" dirty="0">
                <a:solidFill>
                  <a:schemeClr val="bg2"/>
                </a:solidFill>
              </a:rPr>
              <a:t>September 1</a:t>
            </a:r>
            <a:r>
              <a:rPr lang="en-US" sz="2000" baseline="30000" dirty="0">
                <a:solidFill>
                  <a:schemeClr val="bg2"/>
                </a:solidFill>
              </a:rPr>
              <a:t>st</a:t>
            </a:r>
            <a:r>
              <a:rPr lang="en-US" sz="2000" dirty="0">
                <a:solidFill>
                  <a:schemeClr val="bg2"/>
                </a:solidFill>
              </a:rPr>
              <a:t> count date – August </a:t>
            </a:r>
            <a:r>
              <a:rPr lang="en-US" sz="2000" dirty="0" smtClean="0">
                <a:solidFill>
                  <a:schemeClr val="bg2"/>
                </a:solidFill>
              </a:rPr>
              <a:t>14</a:t>
            </a:r>
            <a:r>
              <a:rPr lang="en-US" sz="2000" baseline="30000" dirty="0" smtClean="0">
                <a:solidFill>
                  <a:schemeClr val="bg2"/>
                </a:solidFill>
              </a:rPr>
              <a:t>th</a:t>
            </a:r>
            <a:r>
              <a:rPr lang="en-US" sz="2000" dirty="0" smtClean="0">
                <a:solidFill>
                  <a:schemeClr val="bg2"/>
                </a:solidFill>
              </a:rPr>
              <a:t> </a:t>
            </a:r>
            <a:r>
              <a:rPr lang="en-US" sz="2000" dirty="0">
                <a:solidFill>
                  <a:schemeClr val="bg2"/>
                </a:solidFill>
              </a:rPr>
              <a:t>through September </a:t>
            </a:r>
            <a:r>
              <a:rPr lang="en-US" sz="2000" dirty="0" smtClean="0">
                <a:solidFill>
                  <a:schemeClr val="bg2"/>
                </a:solidFill>
              </a:rPr>
              <a:t>15</a:t>
            </a:r>
            <a:r>
              <a:rPr lang="en-US" sz="2000" baseline="30000" dirty="0" smtClean="0">
                <a:solidFill>
                  <a:schemeClr val="bg2"/>
                </a:solidFill>
              </a:rPr>
              <a:t>th</a:t>
            </a:r>
            <a:r>
              <a:rPr lang="en-US" sz="2000" dirty="0">
                <a:solidFill>
                  <a:schemeClr val="bg2"/>
                </a:solidFill>
              </a:rPr>
              <a:t>   </a:t>
            </a:r>
          </a:p>
          <a:p>
            <a:pPr lvl="1" fontAlgn="base"/>
            <a:r>
              <a:rPr lang="en-US" sz="2000" dirty="0">
                <a:solidFill>
                  <a:schemeClr val="bg2"/>
                </a:solidFill>
              </a:rPr>
              <a:t>December 1</a:t>
            </a:r>
            <a:r>
              <a:rPr lang="en-US" sz="2000" baseline="30000" dirty="0">
                <a:solidFill>
                  <a:schemeClr val="bg2"/>
                </a:solidFill>
              </a:rPr>
              <a:t>st</a:t>
            </a:r>
            <a:r>
              <a:rPr lang="en-US" sz="2000" dirty="0">
                <a:solidFill>
                  <a:schemeClr val="bg2"/>
                </a:solidFill>
              </a:rPr>
              <a:t>  count date – November </a:t>
            </a:r>
            <a:r>
              <a:rPr lang="en-US" sz="2000" dirty="0" smtClean="0">
                <a:solidFill>
                  <a:schemeClr val="bg2"/>
                </a:solidFill>
              </a:rPr>
              <a:t>13</a:t>
            </a:r>
            <a:r>
              <a:rPr lang="en-US" sz="2000" baseline="30000" dirty="0" smtClean="0">
                <a:solidFill>
                  <a:schemeClr val="bg2"/>
                </a:solidFill>
              </a:rPr>
              <a:t>th</a:t>
            </a:r>
            <a:r>
              <a:rPr lang="en-US" sz="2000" dirty="0" smtClean="0">
                <a:solidFill>
                  <a:schemeClr val="bg2"/>
                </a:solidFill>
              </a:rPr>
              <a:t> </a:t>
            </a:r>
            <a:r>
              <a:rPr lang="en-US" sz="2000" dirty="0">
                <a:solidFill>
                  <a:schemeClr val="bg2"/>
                </a:solidFill>
              </a:rPr>
              <a:t>through December </a:t>
            </a:r>
            <a:r>
              <a:rPr lang="en-US" sz="2000" dirty="0" smtClean="0">
                <a:solidFill>
                  <a:schemeClr val="bg2"/>
                </a:solidFill>
              </a:rPr>
              <a:t>15</a:t>
            </a:r>
            <a:r>
              <a:rPr lang="en-US" sz="2000" baseline="30000" dirty="0" smtClean="0">
                <a:solidFill>
                  <a:schemeClr val="bg2"/>
                </a:solidFill>
              </a:rPr>
              <a:t>th</a:t>
            </a:r>
            <a:endParaRPr lang="en-US" sz="2000" dirty="0">
              <a:solidFill>
                <a:schemeClr val="bg2"/>
              </a:solidFill>
            </a:endParaRPr>
          </a:p>
          <a:p>
            <a:pPr lvl="1"/>
            <a:r>
              <a:rPr lang="en-US" sz="2000" dirty="0">
                <a:solidFill>
                  <a:schemeClr val="bg2"/>
                </a:solidFill>
              </a:rPr>
              <a:t>February 1</a:t>
            </a:r>
            <a:r>
              <a:rPr lang="en-US" sz="2000" baseline="30000" dirty="0">
                <a:solidFill>
                  <a:schemeClr val="bg2"/>
                </a:solidFill>
              </a:rPr>
              <a:t>st</a:t>
            </a:r>
            <a:r>
              <a:rPr lang="en-US" sz="2000" dirty="0">
                <a:solidFill>
                  <a:schemeClr val="bg2"/>
                </a:solidFill>
              </a:rPr>
              <a:t> count date – January </a:t>
            </a:r>
            <a:r>
              <a:rPr lang="en-US" sz="2000" dirty="0" smtClean="0">
                <a:solidFill>
                  <a:schemeClr val="bg2"/>
                </a:solidFill>
              </a:rPr>
              <a:t>15</a:t>
            </a:r>
            <a:r>
              <a:rPr lang="en-US" sz="2000" baseline="30000" dirty="0" smtClean="0">
                <a:solidFill>
                  <a:schemeClr val="bg2"/>
                </a:solidFill>
              </a:rPr>
              <a:t>th</a:t>
            </a:r>
            <a:r>
              <a:rPr lang="en-US" sz="2000" dirty="0">
                <a:solidFill>
                  <a:schemeClr val="bg2"/>
                </a:solidFill>
              </a:rPr>
              <a:t>  through February </a:t>
            </a:r>
            <a:r>
              <a:rPr lang="en-US" sz="2000" dirty="0" smtClean="0">
                <a:solidFill>
                  <a:schemeClr val="bg2"/>
                </a:solidFill>
              </a:rPr>
              <a:t>16</a:t>
            </a:r>
            <a:r>
              <a:rPr lang="en-US" sz="2000" baseline="30000" dirty="0" smtClean="0">
                <a:solidFill>
                  <a:schemeClr val="bg2"/>
                </a:solidFill>
              </a:rPr>
              <a:t>th</a:t>
            </a:r>
            <a:r>
              <a:rPr lang="en-US" sz="2000" dirty="0" smtClean="0">
                <a:solidFill>
                  <a:schemeClr val="bg2"/>
                </a:solidFill>
              </a:rPr>
              <a:t> </a:t>
            </a:r>
            <a:endParaRPr lang="en-US" sz="2000" dirty="0">
              <a:solidFill>
                <a:schemeClr val="bg2"/>
              </a:solidFill>
            </a:endParaRPr>
          </a:p>
        </p:txBody>
      </p:sp>
    </p:spTree>
    <p:extLst>
      <p:ext uri="{BB962C8B-B14F-4D97-AF65-F5344CB8AC3E}">
        <p14:creationId xmlns:p14="http://schemas.microsoft.com/office/powerpoint/2010/main" val="42136921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Test 3: Payment Accuracy</a:t>
            </a:r>
          </a:p>
        </p:txBody>
      </p:sp>
      <p:sp>
        <p:nvSpPr>
          <p:cNvPr id="3" name="Text Placeholder 2"/>
          <p:cNvSpPr>
            <a:spLocks noGrp="1"/>
          </p:cNvSpPr>
          <p:nvPr>
            <p:ph type="body" idx="1"/>
          </p:nvPr>
        </p:nvSpPr>
        <p:spPr>
          <a:xfrm>
            <a:off x="636807" y="1510229"/>
            <a:ext cx="11045200" cy="4484800"/>
          </a:xfrm>
        </p:spPr>
        <p:txBody>
          <a:bodyPr/>
          <a:lstStyle/>
          <a:p>
            <a:pPr fontAlgn="base"/>
            <a:r>
              <a:rPr lang="en-US" sz="2000" dirty="0">
                <a:solidFill>
                  <a:schemeClr val="bg2"/>
                </a:solidFill>
              </a:rPr>
              <a:t>Payments of tuition are based on student enrollment</a:t>
            </a:r>
          </a:p>
          <a:p>
            <a:pPr fontAlgn="base"/>
            <a:r>
              <a:rPr lang="en-US" sz="2000" dirty="0">
                <a:solidFill>
                  <a:schemeClr val="bg2"/>
                </a:solidFill>
              </a:rPr>
              <a:t>Therefore, schools must maintain records in order to substantiate that the LSP students were actually enrolled and present on each of the four count dates</a:t>
            </a:r>
          </a:p>
          <a:p>
            <a:pPr fontAlgn="base"/>
            <a:r>
              <a:rPr lang="en-US" sz="2000" dirty="0">
                <a:solidFill>
                  <a:schemeClr val="bg2"/>
                </a:solidFill>
              </a:rPr>
              <a:t>In order to do this, the following documents must be prepared and maintained by the school and available for audit annually:</a:t>
            </a:r>
          </a:p>
          <a:p>
            <a:pPr lvl="1" fontAlgn="base"/>
            <a:r>
              <a:rPr lang="en-US" sz="2000" dirty="0">
                <a:solidFill>
                  <a:schemeClr val="bg2"/>
                </a:solidFill>
              </a:rPr>
              <a:t>Application and enrollment forms for each LSP student</a:t>
            </a:r>
          </a:p>
          <a:p>
            <a:pPr lvl="1" fontAlgn="base"/>
            <a:r>
              <a:rPr lang="en-US" sz="2000" dirty="0">
                <a:solidFill>
                  <a:schemeClr val="bg2"/>
                </a:solidFill>
              </a:rPr>
              <a:t>Daily attendance rosters (manual or electronic) inclusive of all LSP students. </a:t>
            </a:r>
          </a:p>
          <a:p>
            <a:pPr lvl="1" fontAlgn="base"/>
            <a:r>
              <a:rPr lang="en-US" sz="2000" dirty="0">
                <a:solidFill>
                  <a:schemeClr val="bg2"/>
                </a:solidFill>
              </a:rPr>
              <a:t>Auditors will look for a pattern of attendance for a period of time before and after the count date to verify that each student is accurately included in a count.  Attendance data will be requested for the following period for each count date:  </a:t>
            </a:r>
          </a:p>
          <a:p>
            <a:pPr lvl="2" fontAlgn="base"/>
            <a:r>
              <a:rPr lang="en-US" sz="2000" dirty="0">
                <a:solidFill>
                  <a:schemeClr val="bg2"/>
                </a:solidFill>
              </a:rPr>
              <a:t>September 1</a:t>
            </a:r>
            <a:r>
              <a:rPr lang="en-US" sz="2000" baseline="30000" dirty="0">
                <a:solidFill>
                  <a:schemeClr val="bg2"/>
                </a:solidFill>
              </a:rPr>
              <a:t>st</a:t>
            </a:r>
            <a:r>
              <a:rPr lang="en-US" sz="2000" dirty="0">
                <a:solidFill>
                  <a:schemeClr val="bg2"/>
                </a:solidFill>
              </a:rPr>
              <a:t>  count date – August </a:t>
            </a:r>
            <a:r>
              <a:rPr lang="en-US" sz="2000" dirty="0" smtClean="0">
                <a:solidFill>
                  <a:schemeClr val="bg2"/>
                </a:solidFill>
              </a:rPr>
              <a:t>14</a:t>
            </a:r>
            <a:r>
              <a:rPr lang="en-US" sz="2000" baseline="30000" dirty="0" smtClean="0">
                <a:solidFill>
                  <a:schemeClr val="bg2"/>
                </a:solidFill>
              </a:rPr>
              <a:t>th</a:t>
            </a:r>
            <a:r>
              <a:rPr lang="en-US" sz="2000" dirty="0" smtClean="0">
                <a:solidFill>
                  <a:schemeClr val="bg2"/>
                </a:solidFill>
              </a:rPr>
              <a:t> </a:t>
            </a:r>
            <a:r>
              <a:rPr lang="en-US" sz="2000" dirty="0">
                <a:solidFill>
                  <a:schemeClr val="bg2"/>
                </a:solidFill>
              </a:rPr>
              <a:t>through September </a:t>
            </a:r>
            <a:r>
              <a:rPr lang="en-US" sz="2000" dirty="0" smtClean="0">
                <a:solidFill>
                  <a:schemeClr val="bg2"/>
                </a:solidFill>
              </a:rPr>
              <a:t>15</a:t>
            </a:r>
            <a:r>
              <a:rPr lang="en-US" sz="2000" baseline="30000" dirty="0" smtClean="0">
                <a:solidFill>
                  <a:schemeClr val="bg2"/>
                </a:solidFill>
              </a:rPr>
              <a:t>th</a:t>
            </a:r>
            <a:endParaRPr lang="en-US" sz="2000" dirty="0">
              <a:solidFill>
                <a:schemeClr val="bg2"/>
              </a:solidFill>
            </a:endParaRPr>
          </a:p>
          <a:p>
            <a:pPr lvl="2" fontAlgn="base"/>
            <a:r>
              <a:rPr lang="en-US" sz="2000" dirty="0">
                <a:solidFill>
                  <a:schemeClr val="bg2"/>
                </a:solidFill>
              </a:rPr>
              <a:t>December 1</a:t>
            </a:r>
            <a:r>
              <a:rPr lang="en-US" sz="2000" baseline="30000" dirty="0">
                <a:solidFill>
                  <a:schemeClr val="bg2"/>
                </a:solidFill>
              </a:rPr>
              <a:t>st</a:t>
            </a:r>
            <a:r>
              <a:rPr lang="en-US" sz="2000" dirty="0">
                <a:solidFill>
                  <a:schemeClr val="bg2"/>
                </a:solidFill>
              </a:rPr>
              <a:t> count date – November </a:t>
            </a:r>
            <a:r>
              <a:rPr lang="en-US" sz="2000" dirty="0" smtClean="0">
                <a:solidFill>
                  <a:schemeClr val="bg2"/>
                </a:solidFill>
              </a:rPr>
              <a:t>13</a:t>
            </a:r>
            <a:r>
              <a:rPr lang="en-US" sz="2000" baseline="30000" dirty="0" smtClean="0">
                <a:solidFill>
                  <a:schemeClr val="bg2"/>
                </a:solidFill>
              </a:rPr>
              <a:t>th</a:t>
            </a:r>
            <a:r>
              <a:rPr lang="en-US" sz="2000" dirty="0" smtClean="0">
                <a:solidFill>
                  <a:schemeClr val="bg2"/>
                </a:solidFill>
              </a:rPr>
              <a:t> </a:t>
            </a:r>
            <a:r>
              <a:rPr lang="en-US" sz="2000" dirty="0">
                <a:solidFill>
                  <a:schemeClr val="bg2"/>
                </a:solidFill>
              </a:rPr>
              <a:t>through December </a:t>
            </a:r>
            <a:r>
              <a:rPr lang="en-US" sz="2000" dirty="0" smtClean="0">
                <a:solidFill>
                  <a:schemeClr val="bg2"/>
                </a:solidFill>
              </a:rPr>
              <a:t>15</a:t>
            </a:r>
            <a:r>
              <a:rPr lang="en-US" sz="2000" baseline="30000" dirty="0" smtClean="0">
                <a:solidFill>
                  <a:schemeClr val="bg2"/>
                </a:solidFill>
              </a:rPr>
              <a:t>th</a:t>
            </a:r>
            <a:endParaRPr lang="en-US" sz="2000" dirty="0">
              <a:solidFill>
                <a:schemeClr val="bg2"/>
              </a:solidFill>
            </a:endParaRPr>
          </a:p>
          <a:p>
            <a:pPr lvl="2"/>
            <a:r>
              <a:rPr lang="en-US" sz="2000" dirty="0">
                <a:solidFill>
                  <a:schemeClr val="bg2"/>
                </a:solidFill>
              </a:rPr>
              <a:t>February 1</a:t>
            </a:r>
            <a:r>
              <a:rPr lang="en-US" sz="2000" baseline="30000" dirty="0">
                <a:solidFill>
                  <a:schemeClr val="bg2"/>
                </a:solidFill>
              </a:rPr>
              <a:t>st</a:t>
            </a:r>
            <a:r>
              <a:rPr lang="en-US" sz="2000" dirty="0">
                <a:solidFill>
                  <a:schemeClr val="bg2"/>
                </a:solidFill>
              </a:rPr>
              <a:t>  count date – January </a:t>
            </a:r>
            <a:r>
              <a:rPr lang="en-US" sz="2000" dirty="0" smtClean="0">
                <a:solidFill>
                  <a:schemeClr val="bg2"/>
                </a:solidFill>
              </a:rPr>
              <a:t>15</a:t>
            </a:r>
            <a:r>
              <a:rPr lang="en-US" sz="2000" baseline="30000" dirty="0" smtClean="0">
                <a:solidFill>
                  <a:schemeClr val="bg2"/>
                </a:solidFill>
              </a:rPr>
              <a:t>th</a:t>
            </a:r>
            <a:r>
              <a:rPr lang="en-US" sz="2000" dirty="0" smtClean="0">
                <a:solidFill>
                  <a:schemeClr val="bg2"/>
                </a:solidFill>
              </a:rPr>
              <a:t> </a:t>
            </a:r>
            <a:r>
              <a:rPr lang="en-US" sz="2000" dirty="0">
                <a:solidFill>
                  <a:schemeClr val="bg2"/>
                </a:solidFill>
              </a:rPr>
              <a:t>through February </a:t>
            </a:r>
            <a:r>
              <a:rPr lang="en-US" sz="2000" dirty="0" smtClean="0">
                <a:solidFill>
                  <a:schemeClr val="bg2"/>
                </a:solidFill>
              </a:rPr>
              <a:t>16</a:t>
            </a:r>
            <a:r>
              <a:rPr lang="en-US" sz="2000" baseline="30000" dirty="0" smtClean="0">
                <a:solidFill>
                  <a:schemeClr val="bg2"/>
                </a:solidFill>
              </a:rPr>
              <a:t>th</a:t>
            </a:r>
            <a:endParaRPr lang="en-US" sz="2000" dirty="0">
              <a:solidFill>
                <a:schemeClr val="bg2"/>
              </a:solidFill>
            </a:endParaRPr>
          </a:p>
        </p:txBody>
      </p:sp>
    </p:spTree>
    <p:extLst>
      <p:ext uri="{BB962C8B-B14F-4D97-AF65-F5344CB8AC3E}">
        <p14:creationId xmlns:p14="http://schemas.microsoft.com/office/powerpoint/2010/main" val="18772139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Test 4: Income Eligibility</a:t>
            </a:r>
          </a:p>
        </p:txBody>
      </p:sp>
      <p:sp>
        <p:nvSpPr>
          <p:cNvPr id="3" name="Text Placeholder 2"/>
          <p:cNvSpPr>
            <a:spLocks noGrp="1"/>
          </p:cNvSpPr>
          <p:nvPr>
            <p:ph type="body" idx="1"/>
          </p:nvPr>
        </p:nvSpPr>
        <p:spPr/>
        <p:txBody>
          <a:bodyPr/>
          <a:lstStyle/>
          <a:p>
            <a:pPr fontAlgn="base"/>
            <a:r>
              <a:rPr lang="en-US" dirty="0">
                <a:solidFill>
                  <a:schemeClr val="bg2"/>
                </a:solidFill>
              </a:rPr>
              <a:t>Income eligibility documentation as collected in the registration process, for a sample of new students identified as participating in the program will be reviewed to:</a:t>
            </a:r>
            <a:endParaRPr lang="en-US" sz="1800" dirty="0">
              <a:solidFill>
                <a:schemeClr val="bg2"/>
              </a:solidFill>
            </a:endParaRPr>
          </a:p>
          <a:p>
            <a:pPr marL="571500" lvl="1" indent="0" fontAlgn="base">
              <a:buNone/>
            </a:pPr>
            <a:r>
              <a:rPr lang="en-US" dirty="0" smtClean="0">
                <a:solidFill>
                  <a:schemeClr val="bg2"/>
                </a:solidFill>
              </a:rPr>
              <a:t>1. Verify </a:t>
            </a:r>
            <a:r>
              <a:rPr lang="en-US" dirty="0">
                <a:solidFill>
                  <a:schemeClr val="bg2"/>
                </a:solidFill>
              </a:rPr>
              <a:t>that required and acceptable income verification documentation is on file </a:t>
            </a:r>
            <a:r>
              <a:rPr lang="en-US" dirty="0" smtClean="0">
                <a:solidFill>
                  <a:schemeClr val="bg2"/>
                </a:solidFill>
              </a:rPr>
              <a:t>	for </a:t>
            </a:r>
            <a:r>
              <a:rPr lang="en-US" dirty="0">
                <a:solidFill>
                  <a:schemeClr val="bg2"/>
                </a:solidFill>
              </a:rPr>
              <a:t>each new student contained in the sample, and</a:t>
            </a:r>
            <a:endParaRPr lang="en-US" sz="2000" dirty="0">
              <a:solidFill>
                <a:schemeClr val="bg2"/>
              </a:solidFill>
            </a:endParaRPr>
          </a:p>
          <a:p>
            <a:pPr marL="571500" lvl="1" indent="0" fontAlgn="base">
              <a:buNone/>
            </a:pPr>
            <a:r>
              <a:rPr lang="en-US" dirty="0" smtClean="0">
                <a:solidFill>
                  <a:schemeClr val="bg2"/>
                </a:solidFill>
              </a:rPr>
              <a:t>2. That </a:t>
            </a:r>
            <a:r>
              <a:rPr lang="en-US" dirty="0">
                <a:solidFill>
                  <a:schemeClr val="bg2"/>
                </a:solidFill>
              </a:rPr>
              <a:t>these students meet the income eligibility requirements.</a:t>
            </a:r>
            <a:endParaRPr lang="en-US" sz="2000" dirty="0">
              <a:solidFill>
                <a:schemeClr val="bg2"/>
              </a:solidFill>
            </a:endParaRPr>
          </a:p>
          <a:p>
            <a:pPr marL="114300" indent="0">
              <a:buNone/>
            </a:pPr>
            <a:r>
              <a:rPr lang="en-US" dirty="0">
                <a:solidFill>
                  <a:schemeClr val="bg2"/>
                </a:solidFill>
              </a:rPr>
              <a:t/>
            </a:r>
            <a:br>
              <a:rPr lang="en-US" dirty="0">
                <a:solidFill>
                  <a:schemeClr val="bg2"/>
                </a:solidFill>
              </a:rPr>
            </a:br>
            <a:r>
              <a:rPr lang="en-US" b="1" dirty="0">
                <a:solidFill>
                  <a:schemeClr val="bg2"/>
                </a:solidFill>
              </a:rPr>
              <a:t>Documentation needed:</a:t>
            </a:r>
            <a:endParaRPr lang="en-US" dirty="0">
              <a:solidFill>
                <a:schemeClr val="bg2"/>
              </a:solidFill>
            </a:endParaRPr>
          </a:p>
          <a:p>
            <a:pPr fontAlgn="base"/>
            <a:r>
              <a:rPr lang="en-US" dirty="0">
                <a:solidFill>
                  <a:schemeClr val="bg2"/>
                </a:solidFill>
              </a:rPr>
              <a:t>Acceptable income verification documentation for each new participating student selected for testing</a:t>
            </a:r>
            <a:endParaRPr lang="en-US" sz="1800" dirty="0">
              <a:solidFill>
                <a:schemeClr val="bg2"/>
              </a:solidFill>
            </a:endParaRPr>
          </a:p>
          <a:p>
            <a:endParaRPr lang="en-US" dirty="0"/>
          </a:p>
        </p:txBody>
      </p:sp>
    </p:spTree>
    <p:extLst>
      <p:ext uri="{BB962C8B-B14F-4D97-AF65-F5344CB8AC3E}">
        <p14:creationId xmlns:p14="http://schemas.microsoft.com/office/powerpoint/2010/main" val="606630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433" y="568233"/>
            <a:ext cx="11045200" cy="1052337"/>
          </a:xfrm>
        </p:spPr>
        <p:txBody>
          <a:bodyPr/>
          <a:lstStyle/>
          <a:p>
            <a:r>
              <a:rPr lang="en-US" dirty="0">
                <a:solidFill>
                  <a:schemeClr val="bg2"/>
                </a:solidFill>
              </a:rPr>
              <a:t>Income Eligibility</a:t>
            </a:r>
          </a:p>
        </p:txBody>
      </p:sp>
      <p:sp>
        <p:nvSpPr>
          <p:cNvPr id="5" name="Text Placeholder 4"/>
          <p:cNvSpPr>
            <a:spLocks noGrp="1"/>
          </p:cNvSpPr>
          <p:nvPr>
            <p:ph type="body" idx="1"/>
          </p:nvPr>
        </p:nvSpPr>
        <p:spPr>
          <a:xfrm>
            <a:off x="573433" y="1475715"/>
            <a:ext cx="11045200" cy="4870764"/>
          </a:xfrm>
        </p:spPr>
        <p:txBody>
          <a:bodyPr/>
          <a:lstStyle/>
          <a:p>
            <a:pPr fontAlgn="base"/>
            <a:r>
              <a:rPr lang="en-US" sz="2000" dirty="0">
                <a:solidFill>
                  <a:schemeClr val="bg2"/>
                </a:solidFill>
              </a:rPr>
              <a:t>Family income cannot be greater than 250% of the current federal poverty guidelines as outlined in the chart below.</a:t>
            </a:r>
          </a:p>
          <a:p>
            <a:pPr marL="114300" indent="0">
              <a:buNone/>
            </a:pP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smtClean="0"/>
          </a:p>
          <a:p>
            <a:pPr marL="114300" indent="0">
              <a:buNone/>
            </a:pPr>
            <a:r>
              <a:rPr lang="en-US" sz="2000" dirty="0" smtClean="0">
                <a:solidFill>
                  <a:schemeClr val="bg2"/>
                </a:solidFill>
              </a:rPr>
              <a:t>If </a:t>
            </a:r>
            <a:r>
              <a:rPr lang="en-US" sz="2000" dirty="0">
                <a:solidFill>
                  <a:schemeClr val="bg2"/>
                </a:solidFill>
              </a:rPr>
              <a:t>a student participates in any one of these federal assistance programs, income requirements for the scholarship program is met and one of the following forms of documentation is required:</a:t>
            </a:r>
          </a:p>
          <a:p>
            <a:pPr fontAlgn="base"/>
            <a:r>
              <a:rPr lang="en-US" sz="2000" dirty="0" smtClean="0">
                <a:solidFill>
                  <a:schemeClr val="bg2"/>
                </a:solidFill>
              </a:rPr>
              <a:t>SNAP Benefits Statement</a:t>
            </a:r>
            <a:endParaRPr lang="en-US" sz="2000" dirty="0">
              <a:solidFill>
                <a:schemeClr val="bg2"/>
              </a:solidFill>
            </a:endParaRPr>
          </a:p>
          <a:p>
            <a:pPr fontAlgn="base"/>
            <a:r>
              <a:rPr lang="en-US" sz="2000" dirty="0">
                <a:solidFill>
                  <a:schemeClr val="bg2"/>
                </a:solidFill>
              </a:rPr>
              <a:t>Social Security </a:t>
            </a:r>
            <a:r>
              <a:rPr lang="en-US" sz="2000" dirty="0" smtClean="0">
                <a:solidFill>
                  <a:schemeClr val="bg2"/>
                </a:solidFill>
              </a:rPr>
              <a:t>Benefits</a:t>
            </a:r>
          </a:p>
          <a:p>
            <a:pPr fontAlgn="base"/>
            <a:r>
              <a:rPr lang="en-US" sz="2000" dirty="0" smtClean="0">
                <a:solidFill>
                  <a:schemeClr val="bg2"/>
                </a:solidFill>
              </a:rPr>
              <a:t>Medicaid Benefits Statement</a:t>
            </a:r>
            <a:endParaRPr lang="en-US" sz="2000" dirty="0">
              <a:solidFill>
                <a:schemeClr val="bg2"/>
              </a:solidFill>
            </a:endParaRPr>
          </a:p>
          <a:p>
            <a:endParaRPr lang="en-US" dirty="0"/>
          </a:p>
        </p:txBody>
      </p:sp>
      <p:pic>
        <p:nvPicPr>
          <p:cNvPr id="3" name="Picture 2"/>
          <p:cNvPicPr>
            <a:picLocks noChangeAspect="1"/>
          </p:cNvPicPr>
          <p:nvPr/>
        </p:nvPicPr>
        <p:blipFill>
          <a:blip r:embed="rId2"/>
          <a:stretch>
            <a:fillRect/>
          </a:stretch>
        </p:blipFill>
        <p:spPr>
          <a:xfrm>
            <a:off x="1770611" y="2236125"/>
            <a:ext cx="8886305" cy="2211184"/>
          </a:xfrm>
          <a:prstGeom prst="rect">
            <a:avLst/>
          </a:prstGeom>
        </p:spPr>
      </p:pic>
    </p:spTree>
    <p:extLst>
      <p:ext uri="{BB962C8B-B14F-4D97-AF65-F5344CB8AC3E}">
        <p14:creationId xmlns:p14="http://schemas.microsoft.com/office/powerpoint/2010/main" val="19857537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Income Eligibility</a:t>
            </a:r>
          </a:p>
        </p:txBody>
      </p:sp>
      <p:sp>
        <p:nvSpPr>
          <p:cNvPr id="3" name="Text Placeholder 2"/>
          <p:cNvSpPr>
            <a:spLocks noGrp="1"/>
          </p:cNvSpPr>
          <p:nvPr>
            <p:ph type="body" idx="1"/>
          </p:nvPr>
        </p:nvSpPr>
        <p:spPr/>
        <p:txBody>
          <a:bodyPr/>
          <a:lstStyle/>
          <a:p>
            <a:pPr fontAlgn="base"/>
            <a:r>
              <a:rPr lang="en-US" dirty="0">
                <a:solidFill>
                  <a:schemeClr val="bg2"/>
                </a:solidFill>
              </a:rPr>
              <a:t>If a student does not participate in a federal assistance program, one of the following documents is required:</a:t>
            </a:r>
            <a:endParaRPr lang="en-US" sz="1800" dirty="0">
              <a:solidFill>
                <a:schemeClr val="bg2"/>
              </a:solidFill>
            </a:endParaRPr>
          </a:p>
          <a:p>
            <a:pPr lvl="1" fontAlgn="base"/>
            <a:r>
              <a:rPr lang="en-US" dirty="0">
                <a:solidFill>
                  <a:schemeClr val="bg2"/>
                </a:solidFill>
              </a:rPr>
              <a:t>Federal Tax Return for the </a:t>
            </a:r>
            <a:r>
              <a:rPr lang="en-US" dirty="0" smtClean="0">
                <a:solidFill>
                  <a:schemeClr val="bg2"/>
                </a:solidFill>
              </a:rPr>
              <a:t>2022 </a:t>
            </a:r>
            <a:r>
              <a:rPr lang="en-US" dirty="0">
                <a:solidFill>
                  <a:schemeClr val="bg2"/>
                </a:solidFill>
              </a:rPr>
              <a:t>Calendar Year</a:t>
            </a:r>
            <a:endParaRPr lang="en-US" sz="1800" dirty="0">
              <a:solidFill>
                <a:schemeClr val="bg2"/>
              </a:solidFill>
            </a:endParaRPr>
          </a:p>
          <a:p>
            <a:pPr lvl="1" fontAlgn="base"/>
            <a:r>
              <a:rPr lang="en-US" dirty="0">
                <a:solidFill>
                  <a:schemeClr val="bg2"/>
                </a:solidFill>
              </a:rPr>
              <a:t>Unemployment Compensation Statement for the Period Ending on December 31, </a:t>
            </a:r>
            <a:r>
              <a:rPr lang="en-US" dirty="0" smtClean="0">
                <a:solidFill>
                  <a:schemeClr val="bg2"/>
                </a:solidFill>
              </a:rPr>
              <a:t>2022</a:t>
            </a:r>
            <a:endParaRPr lang="en-US" sz="1800" dirty="0">
              <a:solidFill>
                <a:schemeClr val="bg2"/>
              </a:solidFill>
            </a:endParaRPr>
          </a:p>
          <a:p>
            <a:pPr lvl="1" fontAlgn="base"/>
            <a:r>
              <a:rPr lang="en-US" dirty="0">
                <a:solidFill>
                  <a:schemeClr val="bg2"/>
                </a:solidFill>
              </a:rPr>
              <a:t>Alimony as shown in Court Decree or Agreement</a:t>
            </a:r>
            <a:endParaRPr lang="en-US" sz="1800" dirty="0">
              <a:solidFill>
                <a:schemeClr val="bg2"/>
              </a:solidFill>
            </a:endParaRPr>
          </a:p>
          <a:p>
            <a:pPr lvl="1" fontAlgn="base"/>
            <a:r>
              <a:rPr lang="en-US" dirty="0">
                <a:solidFill>
                  <a:schemeClr val="bg2"/>
                </a:solidFill>
              </a:rPr>
              <a:t>Social Security Benefits Statement for the Period Ending on December 31, </a:t>
            </a:r>
            <a:r>
              <a:rPr lang="en-US" dirty="0" smtClean="0">
                <a:solidFill>
                  <a:schemeClr val="bg2"/>
                </a:solidFill>
              </a:rPr>
              <a:t>2022</a:t>
            </a:r>
            <a:endParaRPr lang="en-US" sz="1800" dirty="0">
              <a:solidFill>
                <a:schemeClr val="bg2"/>
              </a:solidFill>
            </a:endParaRPr>
          </a:p>
          <a:p>
            <a:pPr lvl="1" fontAlgn="base"/>
            <a:r>
              <a:rPr lang="en-US" dirty="0">
                <a:solidFill>
                  <a:schemeClr val="bg2"/>
                </a:solidFill>
              </a:rPr>
              <a:t>Pension Statement for the Period Ending on December 31, </a:t>
            </a:r>
            <a:r>
              <a:rPr lang="en-US" dirty="0" smtClean="0">
                <a:solidFill>
                  <a:schemeClr val="bg2"/>
                </a:solidFill>
              </a:rPr>
              <a:t>2022</a:t>
            </a:r>
            <a:endParaRPr lang="en-US" sz="1800" dirty="0">
              <a:solidFill>
                <a:schemeClr val="bg2"/>
              </a:solidFill>
            </a:endParaRPr>
          </a:p>
          <a:p>
            <a:pPr lvl="1" fontAlgn="base"/>
            <a:r>
              <a:rPr lang="en-US" dirty="0">
                <a:solidFill>
                  <a:schemeClr val="bg2"/>
                </a:solidFill>
              </a:rPr>
              <a:t>DCFS placement form, in the case of foster children</a:t>
            </a:r>
            <a:endParaRPr lang="en-US" sz="1800" dirty="0">
              <a:solidFill>
                <a:schemeClr val="bg2"/>
              </a:solidFill>
            </a:endParaRPr>
          </a:p>
          <a:p>
            <a:endParaRPr lang="en-US" dirty="0"/>
          </a:p>
        </p:txBody>
      </p:sp>
    </p:spTree>
    <p:extLst>
      <p:ext uri="{BB962C8B-B14F-4D97-AF65-F5344CB8AC3E}">
        <p14:creationId xmlns:p14="http://schemas.microsoft.com/office/powerpoint/2010/main" val="10867481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Test 5: Special Education Tuition</a:t>
            </a:r>
          </a:p>
        </p:txBody>
      </p:sp>
      <p:sp>
        <p:nvSpPr>
          <p:cNvPr id="3" name="Text Placeholder 2"/>
          <p:cNvSpPr>
            <a:spLocks noGrp="1"/>
          </p:cNvSpPr>
          <p:nvPr>
            <p:ph type="body" idx="1"/>
          </p:nvPr>
        </p:nvSpPr>
        <p:spPr>
          <a:xfrm>
            <a:off x="573433" y="1519282"/>
            <a:ext cx="11045200" cy="4484800"/>
          </a:xfrm>
        </p:spPr>
        <p:txBody>
          <a:bodyPr/>
          <a:lstStyle/>
          <a:p>
            <a:pPr fontAlgn="base"/>
            <a:r>
              <a:rPr lang="en-US" sz="2000" dirty="0">
                <a:solidFill>
                  <a:schemeClr val="bg2"/>
                </a:solidFill>
              </a:rPr>
              <a:t>A sample of eligible special education students will be selected to verify that the school is providing services to those students for which tuition was charged</a:t>
            </a:r>
            <a:r>
              <a:rPr lang="en-US" sz="2000" dirty="0" smtClean="0">
                <a:solidFill>
                  <a:schemeClr val="bg2"/>
                </a:solidFill>
              </a:rPr>
              <a:t>.</a:t>
            </a:r>
          </a:p>
          <a:p>
            <a:pPr marL="114300" indent="0" fontAlgn="base">
              <a:buNone/>
            </a:pPr>
            <a:r>
              <a:rPr lang="en-US" sz="2000" dirty="0">
                <a:solidFill>
                  <a:schemeClr val="bg2"/>
                </a:solidFill>
              </a:rPr>
              <a:t/>
            </a:r>
            <a:br>
              <a:rPr lang="en-US" sz="2000" dirty="0">
                <a:solidFill>
                  <a:schemeClr val="bg2"/>
                </a:solidFill>
              </a:rPr>
            </a:br>
            <a:r>
              <a:rPr lang="en-US" sz="2000" b="1" dirty="0">
                <a:solidFill>
                  <a:schemeClr val="bg2"/>
                </a:solidFill>
              </a:rPr>
              <a:t>Documentation needed:</a:t>
            </a:r>
            <a:endParaRPr lang="en-US" sz="2000" dirty="0">
              <a:solidFill>
                <a:schemeClr val="bg2"/>
              </a:solidFill>
            </a:endParaRPr>
          </a:p>
          <a:p>
            <a:pPr fontAlgn="base"/>
            <a:r>
              <a:rPr lang="en-US" sz="2000" dirty="0">
                <a:solidFill>
                  <a:schemeClr val="bg2"/>
                </a:solidFill>
              </a:rPr>
              <a:t>List of students for which special education tuition is being paid</a:t>
            </a:r>
          </a:p>
          <a:p>
            <a:pPr fontAlgn="base"/>
            <a:r>
              <a:rPr lang="en-US" sz="2000" dirty="0">
                <a:solidFill>
                  <a:schemeClr val="bg2"/>
                </a:solidFill>
              </a:rPr>
              <a:t>Application and enrollment documentation  for each participating student receiving special education services</a:t>
            </a:r>
          </a:p>
          <a:p>
            <a:pPr fontAlgn="base"/>
            <a:r>
              <a:rPr lang="en-US" sz="2000" dirty="0">
                <a:solidFill>
                  <a:schemeClr val="bg2"/>
                </a:solidFill>
              </a:rPr>
              <a:t>Daily attendance roster</a:t>
            </a:r>
          </a:p>
          <a:p>
            <a:pPr fontAlgn="base"/>
            <a:r>
              <a:rPr lang="en-US" sz="2000" dirty="0">
                <a:solidFill>
                  <a:schemeClr val="bg2"/>
                </a:solidFill>
              </a:rPr>
              <a:t>Service logs for the selected students must include:</a:t>
            </a:r>
          </a:p>
          <a:p>
            <a:pPr lvl="1" fontAlgn="base"/>
            <a:r>
              <a:rPr lang="en-US" sz="2000" dirty="0">
                <a:solidFill>
                  <a:schemeClr val="bg2"/>
                </a:solidFill>
              </a:rPr>
              <a:t>Name of student receiving services</a:t>
            </a:r>
          </a:p>
          <a:p>
            <a:pPr lvl="1" fontAlgn="base"/>
            <a:r>
              <a:rPr lang="en-US" sz="2000" dirty="0">
                <a:solidFill>
                  <a:schemeClr val="bg2"/>
                </a:solidFill>
              </a:rPr>
              <a:t>Date services are rendered</a:t>
            </a:r>
          </a:p>
          <a:p>
            <a:pPr lvl="1" fontAlgn="base"/>
            <a:r>
              <a:rPr lang="en-US" sz="2000" dirty="0">
                <a:solidFill>
                  <a:schemeClr val="bg2"/>
                </a:solidFill>
              </a:rPr>
              <a:t>Services rendered</a:t>
            </a:r>
          </a:p>
          <a:p>
            <a:pPr lvl="1" fontAlgn="base"/>
            <a:r>
              <a:rPr lang="en-US" sz="2000" dirty="0">
                <a:solidFill>
                  <a:schemeClr val="bg2"/>
                </a:solidFill>
              </a:rPr>
              <a:t>Name of service provider</a:t>
            </a:r>
          </a:p>
        </p:txBody>
      </p:sp>
    </p:spTree>
    <p:extLst>
      <p:ext uri="{BB962C8B-B14F-4D97-AF65-F5344CB8AC3E}">
        <p14:creationId xmlns:p14="http://schemas.microsoft.com/office/powerpoint/2010/main" val="24696055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Independent Financial Audit Procedures</a:t>
            </a:r>
          </a:p>
        </p:txBody>
      </p:sp>
      <p:sp>
        <p:nvSpPr>
          <p:cNvPr id="3" name="Text Placeholder 2"/>
          <p:cNvSpPr>
            <a:spLocks noGrp="1"/>
          </p:cNvSpPr>
          <p:nvPr>
            <p:ph type="body" idx="1"/>
          </p:nvPr>
        </p:nvSpPr>
        <p:spPr/>
        <p:txBody>
          <a:bodyPr/>
          <a:lstStyle/>
          <a:p>
            <a:pPr fontAlgn="base"/>
            <a:r>
              <a:rPr lang="en-US" dirty="0">
                <a:solidFill>
                  <a:schemeClr val="bg2"/>
                </a:solidFill>
              </a:rPr>
              <a:t>In the event that the financial audit identifies a finding, payment adjustments will be made, schools will be required to reimburse the Department for the ineligible student(s), and schools may receive further sanctions</a:t>
            </a:r>
            <a:r>
              <a:rPr lang="en-US" dirty="0" smtClean="0">
                <a:solidFill>
                  <a:schemeClr val="bg2"/>
                </a:solidFill>
              </a:rPr>
              <a:t>.</a:t>
            </a:r>
            <a:r>
              <a:rPr lang="en-US" dirty="0">
                <a:solidFill>
                  <a:schemeClr val="bg2"/>
                </a:solidFill>
              </a:rPr>
              <a:t/>
            </a:r>
            <a:br>
              <a:rPr lang="en-US" dirty="0">
                <a:solidFill>
                  <a:schemeClr val="bg2"/>
                </a:solidFill>
              </a:rPr>
            </a:br>
            <a:endParaRPr lang="en-US" dirty="0" smtClean="0">
              <a:solidFill>
                <a:schemeClr val="bg2"/>
              </a:solidFill>
            </a:endParaRPr>
          </a:p>
          <a:p>
            <a:pPr fontAlgn="base"/>
            <a:r>
              <a:rPr lang="en-US" dirty="0" smtClean="0">
                <a:solidFill>
                  <a:schemeClr val="bg2"/>
                </a:solidFill>
              </a:rPr>
              <a:t>In </a:t>
            </a:r>
            <a:r>
              <a:rPr lang="en-US" dirty="0">
                <a:solidFill>
                  <a:schemeClr val="bg2"/>
                </a:solidFill>
              </a:rPr>
              <a:t>addition, ineligible students will lose their Scholarship and be ineligible to receive a new award because they have attended a nonpublic school and therefore, will not meet prior school eligibility requirements.</a:t>
            </a:r>
          </a:p>
          <a:p>
            <a:endParaRPr lang="en-US" dirty="0"/>
          </a:p>
        </p:txBody>
      </p:sp>
    </p:spTree>
    <p:extLst>
      <p:ext uri="{BB962C8B-B14F-4D97-AF65-F5344CB8AC3E}">
        <p14:creationId xmlns:p14="http://schemas.microsoft.com/office/powerpoint/2010/main" val="22833886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Consequences of Fiscal Irresponsibility</a:t>
            </a:r>
          </a:p>
        </p:txBody>
      </p:sp>
      <p:sp>
        <p:nvSpPr>
          <p:cNvPr id="3" name="Text Placeholder 2"/>
          <p:cNvSpPr>
            <a:spLocks noGrp="1"/>
          </p:cNvSpPr>
          <p:nvPr>
            <p:ph type="body" idx="1"/>
          </p:nvPr>
        </p:nvSpPr>
        <p:spPr>
          <a:xfrm>
            <a:off x="573433" y="1510229"/>
            <a:ext cx="11045200" cy="4484800"/>
          </a:xfrm>
        </p:spPr>
        <p:txBody>
          <a:bodyPr/>
          <a:lstStyle/>
          <a:p>
            <a:pPr marL="114300" indent="0">
              <a:buNone/>
            </a:pPr>
            <a:r>
              <a:rPr lang="en-US" dirty="0">
                <a:solidFill>
                  <a:schemeClr val="bg2"/>
                </a:solidFill>
              </a:rPr>
              <a:t>Schools that demonstrate fiscal irresponsibility by:</a:t>
            </a:r>
          </a:p>
          <a:p>
            <a:pPr fontAlgn="base"/>
            <a:r>
              <a:rPr lang="en-US" dirty="0">
                <a:solidFill>
                  <a:schemeClr val="bg2"/>
                </a:solidFill>
              </a:rPr>
              <a:t> Failing to submit required documentation for the audit according to a timeline  established and shared by the Department</a:t>
            </a:r>
            <a:endParaRPr lang="en-US" sz="1800" dirty="0">
              <a:solidFill>
                <a:schemeClr val="bg2"/>
              </a:solidFill>
            </a:endParaRPr>
          </a:p>
          <a:p>
            <a:pPr fontAlgn="base"/>
            <a:r>
              <a:rPr lang="en-US" dirty="0">
                <a:solidFill>
                  <a:schemeClr val="bg2"/>
                </a:solidFill>
              </a:rPr>
              <a:t>Failing to comply with the aforementioned audit provisions, and/or </a:t>
            </a:r>
            <a:endParaRPr lang="en-US" sz="1800" dirty="0">
              <a:solidFill>
                <a:schemeClr val="bg2"/>
              </a:solidFill>
            </a:endParaRPr>
          </a:p>
          <a:p>
            <a:pPr fontAlgn="base"/>
            <a:r>
              <a:rPr lang="en-US" dirty="0">
                <a:solidFill>
                  <a:schemeClr val="bg2"/>
                </a:solidFill>
              </a:rPr>
              <a:t>Failing to correct violation(s) of the rules may incur penalties.  These penalties include:</a:t>
            </a:r>
            <a:endParaRPr lang="en-US" sz="1800" dirty="0">
              <a:solidFill>
                <a:schemeClr val="bg2"/>
              </a:solidFill>
            </a:endParaRPr>
          </a:p>
          <a:p>
            <a:pPr lvl="1" fontAlgn="base"/>
            <a:r>
              <a:rPr lang="en-US" dirty="0">
                <a:solidFill>
                  <a:schemeClr val="bg2"/>
                </a:solidFill>
              </a:rPr>
              <a:t>Being placed on probation for one year, during which time the school will not be allowed to enroll additional Scholarship students.  Removal from probation will occur upon correction of the violation(s).</a:t>
            </a:r>
            <a:endParaRPr lang="en-US" sz="1800" dirty="0">
              <a:solidFill>
                <a:schemeClr val="bg2"/>
              </a:solidFill>
            </a:endParaRPr>
          </a:p>
          <a:p>
            <a:pPr lvl="1" fontAlgn="base"/>
            <a:r>
              <a:rPr lang="en-US" dirty="0">
                <a:solidFill>
                  <a:schemeClr val="bg2"/>
                </a:solidFill>
              </a:rPr>
              <a:t>Being declared ineligible to participate in the program</a:t>
            </a:r>
            <a:endParaRPr lang="en-US" sz="1800" dirty="0">
              <a:solidFill>
                <a:schemeClr val="bg2"/>
              </a:solidFill>
            </a:endParaRPr>
          </a:p>
          <a:p>
            <a:endParaRPr lang="en-US" dirty="0"/>
          </a:p>
        </p:txBody>
      </p:sp>
    </p:spTree>
    <p:extLst>
      <p:ext uri="{BB962C8B-B14F-4D97-AF65-F5344CB8AC3E}">
        <p14:creationId xmlns:p14="http://schemas.microsoft.com/office/powerpoint/2010/main" val="2227597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80"/>
          <p:cNvSpPr txBox="1">
            <a:spLocks noGrp="1"/>
          </p:cNvSpPr>
          <p:nvPr>
            <p:ph type="title"/>
          </p:nvPr>
        </p:nvSpPr>
        <p:spPr>
          <a:xfrm>
            <a:off x="0" y="2363166"/>
            <a:ext cx="8172900" cy="1213500"/>
          </a:xfrm>
          <a:prstGeom prst="rect">
            <a:avLst/>
          </a:prstGeom>
          <a:noFill/>
          <a:ln>
            <a:noFill/>
          </a:ln>
        </p:spPr>
        <p:txBody>
          <a:bodyPr spcFirstLastPara="1" wrap="square" lIns="121900" tIns="121900" rIns="121900" bIns="121900" anchor="ctr" anchorCtr="0">
            <a:noAutofit/>
          </a:bodyPr>
          <a:lstStyle/>
          <a:p>
            <a:pPr marL="0" lvl="0" indent="0" algn="ctr" rtl="0">
              <a:lnSpc>
                <a:spcPct val="90000"/>
              </a:lnSpc>
              <a:spcBef>
                <a:spcPts val="0"/>
              </a:spcBef>
              <a:spcAft>
                <a:spcPts val="0"/>
              </a:spcAft>
              <a:buNone/>
            </a:pPr>
            <a:r>
              <a:rPr lang="en-US" sz="4000" dirty="0" smtClean="0">
                <a:solidFill>
                  <a:schemeClr val="dk2"/>
                </a:solidFill>
              </a:rPr>
              <a:t>Audit Requirement</a:t>
            </a:r>
            <a:endParaRPr sz="4000" dirty="0">
              <a:solidFill>
                <a:schemeClr val="dk2"/>
              </a:solidFill>
            </a:endParaRPr>
          </a:p>
        </p:txBody>
      </p:sp>
    </p:spTree>
    <p:extLst>
      <p:ext uri="{BB962C8B-B14F-4D97-AF65-F5344CB8AC3E}">
        <p14:creationId xmlns:p14="http://schemas.microsoft.com/office/powerpoint/2010/main" val="5215540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marL="114300" indent="0">
              <a:buNone/>
            </a:pPr>
            <a:r>
              <a:rPr lang="en-US" b="1" dirty="0" smtClean="0"/>
              <a:t>		</a:t>
            </a:r>
            <a:r>
              <a:rPr lang="en-US" sz="4000" b="1" dirty="0" smtClean="0">
                <a:solidFill>
                  <a:schemeClr val="bg2"/>
                </a:solidFill>
              </a:rPr>
              <a:t>Audit </a:t>
            </a:r>
            <a:r>
              <a:rPr lang="en-US" sz="4000" b="1" dirty="0">
                <a:solidFill>
                  <a:schemeClr val="bg2"/>
                </a:solidFill>
              </a:rPr>
              <a:t>Schedule</a:t>
            </a:r>
            <a:endParaRPr lang="en-US" sz="4000" dirty="0">
              <a:solidFill>
                <a:schemeClr val="bg2"/>
              </a:solidFill>
            </a:endParaRPr>
          </a:p>
        </p:txBody>
      </p:sp>
    </p:spTree>
    <p:extLst>
      <p:ext uri="{BB962C8B-B14F-4D97-AF65-F5344CB8AC3E}">
        <p14:creationId xmlns:p14="http://schemas.microsoft.com/office/powerpoint/2010/main" val="14111531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Audit Schedule</a:t>
            </a:r>
          </a:p>
        </p:txBody>
      </p:sp>
      <p:sp>
        <p:nvSpPr>
          <p:cNvPr id="3" name="Text Placeholder 2"/>
          <p:cNvSpPr>
            <a:spLocks noGrp="1"/>
          </p:cNvSpPr>
          <p:nvPr>
            <p:ph type="body" idx="1"/>
          </p:nvPr>
        </p:nvSpPr>
        <p:spPr/>
        <p:txBody>
          <a:bodyPr/>
          <a:lstStyle/>
          <a:p>
            <a:pPr marL="114300" indent="0" fontAlgn="base">
              <a:buNone/>
            </a:pPr>
            <a:r>
              <a:rPr lang="en-US" b="1" dirty="0" smtClean="0">
                <a:solidFill>
                  <a:schemeClr val="bg2"/>
                </a:solidFill>
              </a:rPr>
              <a:t>Audit </a:t>
            </a:r>
            <a:r>
              <a:rPr lang="en-US" b="1" dirty="0">
                <a:solidFill>
                  <a:schemeClr val="bg2"/>
                </a:solidFill>
              </a:rPr>
              <a:t>Dates</a:t>
            </a:r>
            <a:endParaRPr lang="en-US" sz="1800" b="1" dirty="0">
              <a:solidFill>
                <a:schemeClr val="bg2"/>
              </a:solidFill>
            </a:endParaRPr>
          </a:p>
          <a:p>
            <a:pPr lvl="1" fontAlgn="base"/>
            <a:r>
              <a:rPr lang="en-US" dirty="0">
                <a:solidFill>
                  <a:schemeClr val="bg2"/>
                </a:solidFill>
              </a:rPr>
              <a:t>Tuition and Fees Verification and Income Eligibility - October through December </a:t>
            </a:r>
            <a:r>
              <a:rPr lang="en-US" dirty="0" smtClean="0">
                <a:solidFill>
                  <a:schemeClr val="bg2"/>
                </a:solidFill>
              </a:rPr>
              <a:t>2023</a:t>
            </a:r>
            <a:endParaRPr lang="en-US" sz="2000" dirty="0">
              <a:solidFill>
                <a:schemeClr val="bg2"/>
              </a:solidFill>
            </a:endParaRPr>
          </a:p>
          <a:p>
            <a:pPr lvl="1" fontAlgn="base"/>
            <a:r>
              <a:rPr lang="en-US" dirty="0">
                <a:solidFill>
                  <a:schemeClr val="bg2"/>
                </a:solidFill>
              </a:rPr>
              <a:t>Use of Funds and Payment Accuracy Verification – February </a:t>
            </a:r>
            <a:r>
              <a:rPr lang="en-US" dirty="0" smtClean="0">
                <a:solidFill>
                  <a:schemeClr val="bg2"/>
                </a:solidFill>
              </a:rPr>
              <a:t>2024 </a:t>
            </a:r>
            <a:r>
              <a:rPr lang="en-US" dirty="0">
                <a:solidFill>
                  <a:schemeClr val="bg2"/>
                </a:solidFill>
              </a:rPr>
              <a:t>through </a:t>
            </a:r>
            <a:r>
              <a:rPr lang="en-US" dirty="0" smtClean="0">
                <a:solidFill>
                  <a:schemeClr val="bg2"/>
                </a:solidFill>
              </a:rPr>
              <a:t>April</a:t>
            </a:r>
            <a:r>
              <a:rPr lang="en-US" dirty="0" smtClean="0">
                <a:solidFill>
                  <a:schemeClr val="bg2"/>
                </a:solidFill>
              </a:rPr>
              <a:t> 2024</a:t>
            </a:r>
            <a:endParaRPr lang="en-US" sz="2000" dirty="0">
              <a:solidFill>
                <a:schemeClr val="bg2"/>
              </a:solidFill>
            </a:endParaRPr>
          </a:p>
          <a:p>
            <a:pPr lvl="1" fontAlgn="base"/>
            <a:r>
              <a:rPr lang="en-US" dirty="0">
                <a:solidFill>
                  <a:schemeClr val="bg2"/>
                </a:solidFill>
              </a:rPr>
              <a:t> Special Education Tuition – February </a:t>
            </a:r>
            <a:r>
              <a:rPr lang="en-US" dirty="0" smtClean="0">
                <a:solidFill>
                  <a:schemeClr val="bg2"/>
                </a:solidFill>
              </a:rPr>
              <a:t>2024 </a:t>
            </a:r>
            <a:r>
              <a:rPr lang="en-US" dirty="0">
                <a:solidFill>
                  <a:schemeClr val="bg2"/>
                </a:solidFill>
              </a:rPr>
              <a:t>through </a:t>
            </a:r>
            <a:r>
              <a:rPr lang="en-US" dirty="0" smtClean="0">
                <a:solidFill>
                  <a:schemeClr val="bg2"/>
                </a:solidFill>
              </a:rPr>
              <a:t>April</a:t>
            </a:r>
            <a:r>
              <a:rPr lang="en-US" dirty="0" smtClean="0">
                <a:solidFill>
                  <a:schemeClr val="bg2"/>
                </a:solidFill>
              </a:rPr>
              <a:t> 2024</a:t>
            </a:r>
            <a:endParaRPr lang="en-US" sz="2000" dirty="0">
              <a:solidFill>
                <a:schemeClr val="bg2"/>
              </a:solidFill>
            </a:endParaRPr>
          </a:p>
        </p:txBody>
      </p:sp>
    </p:spTree>
    <p:extLst>
      <p:ext uri="{BB962C8B-B14F-4D97-AF65-F5344CB8AC3E}">
        <p14:creationId xmlns:p14="http://schemas.microsoft.com/office/powerpoint/2010/main" val="2483527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marL="114300" indent="0">
              <a:buNone/>
            </a:pPr>
            <a:r>
              <a:rPr lang="en-US" b="1" dirty="0" smtClean="0"/>
              <a:t>		</a:t>
            </a:r>
            <a:r>
              <a:rPr lang="en-US" sz="4000" b="1" dirty="0" smtClean="0">
                <a:solidFill>
                  <a:schemeClr val="bg2"/>
                </a:solidFill>
              </a:rPr>
              <a:t>Contact </a:t>
            </a:r>
            <a:r>
              <a:rPr lang="en-US" sz="4000" b="1" dirty="0">
                <a:solidFill>
                  <a:schemeClr val="bg2"/>
                </a:solidFill>
              </a:rPr>
              <a:t>Information</a:t>
            </a:r>
            <a:endParaRPr lang="en-US" sz="4000" dirty="0">
              <a:solidFill>
                <a:schemeClr val="bg2"/>
              </a:solidFill>
            </a:endParaRPr>
          </a:p>
        </p:txBody>
      </p:sp>
    </p:spTree>
    <p:extLst>
      <p:ext uri="{BB962C8B-B14F-4D97-AF65-F5344CB8AC3E}">
        <p14:creationId xmlns:p14="http://schemas.microsoft.com/office/powerpoint/2010/main" val="22892332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Department Contacts</a:t>
            </a:r>
          </a:p>
        </p:txBody>
      </p:sp>
      <p:sp>
        <p:nvSpPr>
          <p:cNvPr id="3" name="Text Placeholder 2"/>
          <p:cNvSpPr>
            <a:spLocks noGrp="1"/>
          </p:cNvSpPr>
          <p:nvPr>
            <p:ph type="body" idx="1"/>
          </p:nvPr>
        </p:nvSpPr>
        <p:spPr>
          <a:xfrm>
            <a:off x="1674000" y="1539089"/>
            <a:ext cx="8844000" cy="3956364"/>
          </a:xfrm>
        </p:spPr>
        <p:txBody>
          <a:bodyPr/>
          <a:lstStyle/>
          <a:p>
            <a:pPr marL="114300" indent="0">
              <a:buNone/>
            </a:pPr>
            <a:r>
              <a:rPr lang="en-US" dirty="0" smtClean="0"/>
              <a:t>	</a:t>
            </a:r>
            <a:r>
              <a:rPr lang="en-US" dirty="0" smtClean="0">
                <a:solidFill>
                  <a:schemeClr val="bg2"/>
                </a:solidFill>
              </a:rPr>
              <a:t>	</a:t>
            </a:r>
            <a:r>
              <a:rPr lang="en-US" i="1" dirty="0" smtClean="0">
                <a:solidFill>
                  <a:schemeClr val="bg2"/>
                </a:solidFill>
              </a:rPr>
              <a:t>Louisiana </a:t>
            </a:r>
            <a:r>
              <a:rPr lang="en-US" i="1" dirty="0">
                <a:solidFill>
                  <a:schemeClr val="bg2"/>
                </a:solidFill>
              </a:rPr>
              <a:t>Department of Education</a:t>
            </a:r>
          </a:p>
          <a:p>
            <a:pPr marL="114300" indent="0">
              <a:buNone/>
            </a:pPr>
            <a:r>
              <a:rPr lang="en-US" dirty="0" smtClean="0"/>
              <a:t>			   1-877-453-2721</a:t>
            </a:r>
          </a:p>
          <a:p>
            <a:pPr marL="114300" indent="0">
              <a:buNone/>
            </a:pPr>
            <a:r>
              <a:rPr lang="en-US" sz="1600" b="1" dirty="0" smtClean="0"/>
              <a:t>	</a:t>
            </a:r>
            <a:r>
              <a:rPr lang="en-US" sz="1600" b="1" dirty="0" smtClean="0">
                <a:solidFill>
                  <a:schemeClr val="bg2"/>
                </a:solidFill>
              </a:rPr>
              <a:t>	</a:t>
            </a:r>
            <a:r>
              <a:rPr lang="en-US" b="1" u="sng" dirty="0" smtClean="0">
                <a:solidFill>
                  <a:schemeClr val="bg2"/>
                </a:solidFill>
              </a:rPr>
              <a:t>School </a:t>
            </a:r>
            <a:r>
              <a:rPr lang="en-US" b="1" u="sng" dirty="0">
                <a:solidFill>
                  <a:schemeClr val="bg2"/>
                </a:solidFill>
              </a:rPr>
              <a:t>System Financial Services </a:t>
            </a:r>
            <a:endParaRPr lang="en-US" dirty="0">
              <a:solidFill>
                <a:schemeClr val="bg2"/>
              </a:solidFill>
            </a:endParaRPr>
          </a:p>
          <a:p>
            <a:pPr marL="571500" lvl="1" indent="0">
              <a:buNone/>
            </a:pPr>
            <a:r>
              <a:rPr lang="en-US" sz="1600" b="1" dirty="0" smtClean="0"/>
              <a:t>		</a:t>
            </a:r>
            <a:r>
              <a:rPr lang="en-US" sz="1600" b="1" i="1" dirty="0"/>
              <a:t> </a:t>
            </a:r>
            <a:r>
              <a:rPr lang="en-US" sz="1600" b="1" i="1" dirty="0" smtClean="0"/>
              <a:t>         </a:t>
            </a:r>
            <a:r>
              <a:rPr lang="en-US" sz="1600" b="1" i="1" dirty="0" smtClean="0">
                <a:solidFill>
                  <a:schemeClr val="bg2"/>
                </a:solidFill>
              </a:rPr>
              <a:t>Jameka </a:t>
            </a:r>
            <a:r>
              <a:rPr lang="en-US" sz="1600" b="1" i="1" dirty="0" smtClean="0">
                <a:solidFill>
                  <a:schemeClr val="bg2"/>
                </a:solidFill>
              </a:rPr>
              <a:t>Henderson</a:t>
            </a:r>
            <a:r>
              <a:rPr lang="en-US" sz="1600" b="1" dirty="0" smtClean="0">
                <a:solidFill>
                  <a:schemeClr val="bg2"/>
                </a:solidFill>
              </a:rPr>
              <a:t>,</a:t>
            </a:r>
            <a:r>
              <a:rPr lang="en-US" sz="1600" b="1" dirty="0">
                <a:solidFill>
                  <a:schemeClr val="bg2"/>
                </a:solidFill>
              </a:rPr>
              <a:t> </a:t>
            </a:r>
            <a:r>
              <a:rPr lang="en-US" sz="1600" dirty="0" smtClean="0">
                <a:solidFill>
                  <a:schemeClr val="bg2"/>
                </a:solidFill>
              </a:rPr>
              <a:t>State Audit Supervisor</a:t>
            </a:r>
            <a:endParaRPr lang="en-US" sz="1600" dirty="0">
              <a:solidFill>
                <a:schemeClr val="bg2"/>
              </a:solidFill>
            </a:endParaRPr>
          </a:p>
          <a:p>
            <a:pPr marL="114300" indent="0">
              <a:buNone/>
            </a:pPr>
            <a:r>
              <a:rPr lang="en-US" sz="1600" dirty="0" smtClean="0"/>
              <a:t>	                  </a:t>
            </a:r>
            <a:r>
              <a:rPr lang="en-US" sz="1600" dirty="0"/>
              <a:t>                      </a:t>
            </a:r>
            <a:r>
              <a:rPr lang="en-US" sz="1600" u="sng" dirty="0">
                <a:hlinkClick r:id="rId2"/>
              </a:rPr>
              <a:t>Jameka.Henderson@la.gov</a:t>
            </a:r>
            <a:endParaRPr lang="en-US" sz="1600" dirty="0"/>
          </a:p>
          <a:p>
            <a:pPr marL="114300" indent="0">
              <a:buNone/>
            </a:pPr>
            <a:r>
              <a:rPr lang="en-US" b="1" dirty="0" smtClean="0"/>
              <a:t>		 </a:t>
            </a:r>
            <a:r>
              <a:rPr lang="en-US" b="1" dirty="0" smtClean="0">
                <a:solidFill>
                  <a:schemeClr val="bg2"/>
                </a:solidFill>
              </a:rPr>
              <a:t>Louisiana </a:t>
            </a:r>
            <a:r>
              <a:rPr lang="en-US" b="1" dirty="0">
                <a:solidFill>
                  <a:schemeClr val="bg2"/>
                </a:solidFill>
              </a:rPr>
              <a:t>Scholarship </a:t>
            </a:r>
            <a:r>
              <a:rPr lang="en-US" b="1" dirty="0" smtClean="0">
                <a:solidFill>
                  <a:schemeClr val="bg2"/>
                </a:solidFill>
              </a:rPr>
              <a:t>Program:</a:t>
            </a:r>
            <a:endParaRPr lang="en-US" sz="1600" dirty="0" smtClean="0">
              <a:solidFill>
                <a:schemeClr val="bg2"/>
              </a:solidFill>
            </a:endParaRPr>
          </a:p>
          <a:p>
            <a:pPr marL="114300" indent="0">
              <a:buNone/>
            </a:pPr>
            <a:r>
              <a:rPr lang="en-US" sz="1600" dirty="0" smtClean="0"/>
              <a:t>	</a:t>
            </a:r>
            <a:r>
              <a:rPr lang="en-US" sz="1600" u="sng" dirty="0" smtClean="0">
                <a:hlinkClick r:id="rId3"/>
              </a:rPr>
              <a:t>https</a:t>
            </a:r>
            <a:r>
              <a:rPr lang="en-US" sz="1600" u="sng" dirty="0">
                <a:hlinkClick r:id="rId3"/>
              </a:rPr>
              <a:t>://www.louisianabelieves.com/schools/louisiana-scholarship-program</a:t>
            </a:r>
            <a:endParaRPr lang="en-US" sz="1600" dirty="0"/>
          </a:p>
          <a:p>
            <a:pPr marL="114300" indent="0">
              <a:buNone/>
            </a:pPr>
            <a:r>
              <a:rPr lang="en-US" sz="1600" dirty="0"/>
              <a:t/>
            </a:r>
            <a:br>
              <a:rPr lang="en-US" sz="1600" dirty="0"/>
            </a:br>
            <a:endParaRPr lang="en-US" sz="1600" dirty="0"/>
          </a:p>
        </p:txBody>
      </p:sp>
    </p:spTree>
    <p:extLst>
      <p:ext uri="{BB962C8B-B14F-4D97-AF65-F5344CB8AC3E}">
        <p14:creationId xmlns:p14="http://schemas.microsoft.com/office/powerpoint/2010/main" val="2532216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81"/>
          <p:cNvSpPr txBox="1">
            <a:spLocks noGrp="1"/>
          </p:cNvSpPr>
          <p:nvPr>
            <p:ph type="title"/>
          </p:nvPr>
        </p:nvSpPr>
        <p:spPr>
          <a:xfrm>
            <a:off x="573425" y="568227"/>
            <a:ext cx="11045100" cy="870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800" dirty="0" smtClean="0">
                <a:solidFill>
                  <a:schemeClr val="dk2"/>
                </a:solidFill>
              </a:rPr>
              <a:t>Audit Requirement </a:t>
            </a:r>
            <a:endParaRPr sz="4800" b="1" dirty="0">
              <a:solidFill>
                <a:schemeClr val="dk2"/>
              </a:solidFill>
              <a:latin typeface="Calibri"/>
              <a:ea typeface="Calibri"/>
              <a:cs typeface="Calibri"/>
              <a:sym typeface="Calibri"/>
            </a:endParaRPr>
          </a:p>
        </p:txBody>
      </p:sp>
      <p:sp>
        <p:nvSpPr>
          <p:cNvPr id="308" name="Google Shape;308;p81"/>
          <p:cNvSpPr txBox="1">
            <a:spLocks noGrp="1"/>
          </p:cNvSpPr>
          <p:nvPr>
            <p:ph type="body" idx="1"/>
          </p:nvPr>
        </p:nvSpPr>
        <p:spPr>
          <a:xfrm>
            <a:off x="573425" y="1345450"/>
            <a:ext cx="11045100" cy="5157600"/>
          </a:xfrm>
          <a:prstGeom prst="rect">
            <a:avLst/>
          </a:prstGeom>
          <a:noFill/>
          <a:ln>
            <a:noFill/>
          </a:ln>
        </p:spPr>
        <p:txBody>
          <a:bodyPr spcFirstLastPara="1" wrap="square" lIns="91425" tIns="91425" rIns="91425" bIns="91425" anchor="t" anchorCtr="0">
            <a:noAutofit/>
          </a:bodyPr>
          <a:lstStyle/>
          <a:p>
            <a:pPr marL="457200" marR="0" lvl="0" indent="-323850" algn="just" rtl="0">
              <a:lnSpc>
                <a:spcPct val="90000"/>
              </a:lnSpc>
              <a:spcBef>
                <a:spcPts val="1000"/>
              </a:spcBef>
              <a:spcAft>
                <a:spcPts val="0"/>
              </a:spcAft>
              <a:buClr>
                <a:schemeClr val="dk2"/>
              </a:buClr>
              <a:buSzPts val="1500"/>
              <a:buChar char="•"/>
            </a:pPr>
            <a:r>
              <a:rPr lang="en-US" dirty="0" smtClean="0">
                <a:solidFill>
                  <a:schemeClr val="dk2"/>
                </a:solidFill>
              </a:rPr>
              <a:t>In order to prepare for the audit, school staff must ensure that the following are in order:</a:t>
            </a:r>
          </a:p>
          <a:p>
            <a:pPr lvl="1" indent="-323850" algn="just">
              <a:spcBef>
                <a:spcPts val="1000"/>
              </a:spcBef>
              <a:buClr>
                <a:schemeClr val="dk2"/>
              </a:buClr>
              <a:buSzPts val="1500"/>
            </a:pPr>
            <a:r>
              <a:rPr lang="en-US" dirty="0" smtClean="0">
                <a:solidFill>
                  <a:schemeClr val="dk2"/>
                </a:solidFill>
              </a:rPr>
              <a:t>Assurances</a:t>
            </a:r>
          </a:p>
          <a:p>
            <a:pPr marL="1047750" lvl="2" indent="0" algn="just">
              <a:spcBef>
                <a:spcPts val="1000"/>
              </a:spcBef>
              <a:buClr>
                <a:schemeClr val="dk2"/>
              </a:buClr>
              <a:buSzPts val="1500"/>
              <a:buNone/>
            </a:pPr>
            <a:r>
              <a:rPr lang="en-US" dirty="0" smtClean="0">
                <a:solidFill>
                  <a:schemeClr val="dk2"/>
                </a:solidFill>
              </a:rPr>
              <a:t>1. Educational Purpose Assurance</a:t>
            </a:r>
          </a:p>
          <a:p>
            <a:pPr marL="1047750" lvl="2" indent="0" algn="just">
              <a:spcBef>
                <a:spcPts val="1000"/>
              </a:spcBef>
              <a:buClr>
                <a:schemeClr val="dk2"/>
              </a:buClr>
              <a:buSzPts val="1500"/>
              <a:buNone/>
            </a:pPr>
            <a:r>
              <a:rPr lang="en-US" dirty="0" smtClean="0">
                <a:solidFill>
                  <a:schemeClr val="dk2"/>
                </a:solidFill>
              </a:rPr>
              <a:t>2. Individual Enrichment Assurance</a:t>
            </a:r>
            <a:endParaRPr dirty="0">
              <a:solidFill>
                <a:schemeClr val="dk2"/>
              </a:solidFill>
            </a:endParaRPr>
          </a:p>
          <a:p>
            <a:pPr marL="457200" marR="0" lvl="0" indent="-323850" algn="just" rtl="0">
              <a:lnSpc>
                <a:spcPct val="90000"/>
              </a:lnSpc>
              <a:spcBef>
                <a:spcPts val="1000"/>
              </a:spcBef>
              <a:spcAft>
                <a:spcPts val="0"/>
              </a:spcAft>
              <a:buClr>
                <a:schemeClr val="dk2"/>
              </a:buClr>
              <a:buSzPts val="1500"/>
              <a:buChar char="•"/>
            </a:pPr>
            <a:r>
              <a:rPr lang="en-US" dirty="0" smtClean="0">
                <a:solidFill>
                  <a:schemeClr val="dk2"/>
                </a:solidFill>
              </a:rPr>
              <a:t>Financial Controls</a:t>
            </a:r>
          </a:p>
          <a:p>
            <a:pPr marL="457200" marR="0" lvl="0" indent="-323850" algn="just" rtl="0">
              <a:lnSpc>
                <a:spcPct val="90000"/>
              </a:lnSpc>
              <a:spcBef>
                <a:spcPts val="1000"/>
              </a:spcBef>
              <a:spcAft>
                <a:spcPts val="0"/>
              </a:spcAft>
              <a:buClr>
                <a:schemeClr val="dk2"/>
              </a:buClr>
              <a:buSzPts val="1500"/>
              <a:buChar char="•"/>
            </a:pPr>
            <a:r>
              <a:rPr lang="en-US" dirty="0" smtClean="0">
                <a:solidFill>
                  <a:schemeClr val="dk2"/>
                </a:solidFill>
              </a:rPr>
              <a:t>Financial Reports</a:t>
            </a:r>
          </a:p>
          <a:p>
            <a:pPr marL="457200" marR="0" lvl="0" indent="-323850" algn="just" rtl="0">
              <a:lnSpc>
                <a:spcPct val="90000"/>
              </a:lnSpc>
              <a:spcBef>
                <a:spcPts val="1000"/>
              </a:spcBef>
              <a:spcAft>
                <a:spcPts val="0"/>
              </a:spcAft>
              <a:buClr>
                <a:schemeClr val="dk2"/>
              </a:buClr>
              <a:buSzPts val="1500"/>
              <a:buChar char="•"/>
            </a:pPr>
            <a:r>
              <a:rPr lang="en-US" dirty="0" smtClean="0">
                <a:solidFill>
                  <a:schemeClr val="dk2"/>
                </a:solidFill>
              </a:rPr>
              <a:t>Segregation of Funds</a:t>
            </a:r>
          </a:p>
          <a:p>
            <a:pPr marL="457200" marR="0" lvl="0" indent="-323850" algn="just" rtl="0">
              <a:lnSpc>
                <a:spcPct val="90000"/>
              </a:lnSpc>
              <a:spcBef>
                <a:spcPts val="1000"/>
              </a:spcBef>
              <a:spcAft>
                <a:spcPts val="0"/>
              </a:spcAft>
              <a:buClr>
                <a:schemeClr val="dk2"/>
              </a:buClr>
              <a:buSzPts val="1500"/>
              <a:buChar char="•"/>
            </a:pPr>
            <a:r>
              <a:rPr lang="en-US" dirty="0" smtClean="0">
                <a:solidFill>
                  <a:schemeClr val="dk2"/>
                </a:solidFill>
              </a:rPr>
              <a:t>Enrollment Records</a:t>
            </a:r>
          </a:p>
          <a:p>
            <a:pPr marL="457200" marR="0" lvl="0" indent="-323850" algn="just" rtl="0">
              <a:lnSpc>
                <a:spcPct val="90000"/>
              </a:lnSpc>
              <a:spcBef>
                <a:spcPts val="1000"/>
              </a:spcBef>
              <a:spcAft>
                <a:spcPts val="0"/>
              </a:spcAft>
              <a:buClr>
                <a:schemeClr val="dk2"/>
              </a:buClr>
              <a:buSzPts val="1500"/>
              <a:buChar char="•"/>
            </a:pPr>
            <a:r>
              <a:rPr lang="en-US" dirty="0" smtClean="0">
                <a:solidFill>
                  <a:schemeClr val="dk2"/>
                </a:solidFill>
              </a:rPr>
              <a:t>Independent Financial Audit Procedures</a:t>
            </a:r>
            <a:endParaRPr dirty="0">
              <a:solidFill>
                <a:schemeClr val="dk2"/>
              </a:solidFill>
            </a:endParaRPr>
          </a:p>
          <a:p>
            <a:pPr marL="914400" marR="0" lvl="0" indent="0" algn="just" rtl="0">
              <a:lnSpc>
                <a:spcPct val="90000"/>
              </a:lnSpc>
              <a:spcBef>
                <a:spcPts val="1000"/>
              </a:spcBef>
              <a:spcAft>
                <a:spcPts val="0"/>
              </a:spcAft>
              <a:buNone/>
            </a:pPr>
            <a:endParaRPr sz="1400" dirty="0">
              <a:solidFill>
                <a:schemeClr val="dk2"/>
              </a:solidFill>
            </a:endParaRPr>
          </a:p>
          <a:p>
            <a:pPr marL="914400" marR="0" lvl="0" indent="0" algn="just" rtl="0">
              <a:lnSpc>
                <a:spcPct val="90000"/>
              </a:lnSpc>
              <a:spcBef>
                <a:spcPts val="1000"/>
              </a:spcBef>
              <a:spcAft>
                <a:spcPts val="0"/>
              </a:spcAft>
              <a:buNone/>
            </a:pPr>
            <a:endParaRPr sz="1400" dirty="0">
              <a:solidFill>
                <a:schemeClr val="dk2"/>
              </a:solidFill>
            </a:endParaRPr>
          </a:p>
          <a:p>
            <a:pPr marL="914400" marR="0" lvl="0" indent="0" algn="just" rtl="0">
              <a:lnSpc>
                <a:spcPct val="90000"/>
              </a:lnSpc>
              <a:spcBef>
                <a:spcPts val="1000"/>
              </a:spcBef>
              <a:spcAft>
                <a:spcPts val="0"/>
              </a:spcAft>
              <a:buNone/>
            </a:pPr>
            <a:endParaRPr sz="1400" dirty="0">
              <a:solidFill>
                <a:schemeClr val="dk2"/>
              </a:solidFill>
            </a:endParaRPr>
          </a:p>
          <a:p>
            <a:pPr marL="914400" marR="0" lvl="0" indent="0" algn="just" rtl="0">
              <a:lnSpc>
                <a:spcPct val="90000"/>
              </a:lnSpc>
              <a:spcBef>
                <a:spcPts val="1000"/>
              </a:spcBef>
              <a:spcAft>
                <a:spcPts val="0"/>
              </a:spcAft>
              <a:buNone/>
            </a:pPr>
            <a:r>
              <a:rPr lang="en-US" dirty="0" smtClean="0">
                <a:solidFill>
                  <a:schemeClr val="dk2"/>
                </a:solidFill>
              </a:rPr>
              <a:t> </a:t>
            </a:r>
            <a:endParaRPr dirty="0">
              <a:solidFill>
                <a:schemeClr val="dk2"/>
              </a:solidFill>
            </a:endParaRPr>
          </a:p>
          <a:p>
            <a:pPr marL="914400" lvl="0" indent="0" algn="just" rtl="0">
              <a:lnSpc>
                <a:spcPct val="90000"/>
              </a:lnSpc>
              <a:spcBef>
                <a:spcPts val="1000"/>
              </a:spcBef>
              <a:spcAft>
                <a:spcPts val="0"/>
              </a:spcAft>
              <a:buNone/>
            </a:pPr>
            <a:endParaRPr dirty="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82"/>
          <p:cNvSpPr txBox="1">
            <a:spLocks noGrp="1"/>
          </p:cNvSpPr>
          <p:nvPr>
            <p:ph type="title"/>
          </p:nvPr>
        </p:nvSpPr>
        <p:spPr>
          <a:xfrm>
            <a:off x="0" y="2363166"/>
            <a:ext cx="8172800" cy="1213600"/>
          </a:xfrm>
          <a:prstGeom prst="rect">
            <a:avLst/>
          </a:prstGeom>
          <a:noFill/>
          <a:ln>
            <a:noFill/>
          </a:ln>
        </p:spPr>
        <p:txBody>
          <a:bodyPr spcFirstLastPara="1" wrap="square" lIns="121900" tIns="121900" rIns="121900" bIns="121900" anchor="ctr" anchorCtr="0">
            <a:noAutofit/>
          </a:bodyPr>
          <a:lstStyle/>
          <a:p>
            <a:pPr marL="0" lvl="0" indent="0" algn="ctr" rtl="0">
              <a:lnSpc>
                <a:spcPct val="90000"/>
              </a:lnSpc>
              <a:spcBef>
                <a:spcPts val="0"/>
              </a:spcBef>
              <a:spcAft>
                <a:spcPts val="0"/>
              </a:spcAft>
              <a:buNone/>
            </a:pPr>
            <a:r>
              <a:rPr lang="en-US" sz="4000" dirty="0" smtClean="0">
                <a:solidFill>
                  <a:schemeClr val="dk2"/>
                </a:solidFill>
              </a:rPr>
              <a:t>Financial Controls</a:t>
            </a:r>
            <a:endParaRPr sz="4000" dirty="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83"/>
          <p:cNvSpPr txBox="1">
            <a:spLocks noGrp="1"/>
          </p:cNvSpPr>
          <p:nvPr>
            <p:ph type="title"/>
          </p:nvPr>
        </p:nvSpPr>
        <p:spPr>
          <a:xfrm>
            <a:off x="573433" y="568233"/>
            <a:ext cx="11045100" cy="12135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800" dirty="0" smtClean="0">
                <a:solidFill>
                  <a:schemeClr val="dk2"/>
                </a:solidFill>
              </a:rPr>
              <a:t>Financial Controls</a:t>
            </a:r>
            <a:endParaRPr sz="4800" b="1" dirty="0">
              <a:solidFill>
                <a:schemeClr val="dk2"/>
              </a:solidFill>
              <a:latin typeface="Calibri"/>
              <a:ea typeface="Calibri"/>
              <a:cs typeface="Calibri"/>
              <a:sym typeface="Calibri"/>
            </a:endParaRPr>
          </a:p>
        </p:txBody>
      </p:sp>
      <p:sp>
        <p:nvSpPr>
          <p:cNvPr id="321" name="Google Shape;321;p83"/>
          <p:cNvSpPr txBox="1">
            <a:spLocks noGrp="1"/>
          </p:cNvSpPr>
          <p:nvPr>
            <p:ph type="body" idx="1"/>
          </p:nvPr>
        </p:nvSpPr>
        <p:spPr>
          <a:xfrm>
            <a:off x="573433" y="1781833"/>
            <a:ext cx="11045100" cy="4484700"/>
          </a:xfrm>
          <a:prstGeom prst="rect">
            <a:avLst/>
          </a:prstGeom>
          <a:noFill/>
          <a:ln>
            <a:noFill/>
          </a:ln>
        </p:spPr>
        <p:txBody>
          <a:bodyPr spcFirstLastPara="1" wrap="square" lIns="91425" tIns="91425" rIns="91425" bIns="91425" anchor="t" anchorCtr="0">
            <a:noAutofit/>
          </a:bodyPr>
          <a:lstStyle/>
          <a:p>
            <a:pPr marL="457200" lvl="0" indent="-323850" algn="just" rtl="0">
              <a:lnSpc>
                <a:spcPct val="90000"/>
              </a:lnSpc>
              <a:spcBef>
                <a:spcPts val="1000"/>
              </a:spcBef>
              <a:spcAft>
                <a:spcPts val="0"/>
              </a:spcAft>
              <a:buClr>
                <a:schemeClr val="dk2"/>
              </a:buClr>
              <a:buSzPts val="1500"/>
              <a:buChar char="•"/>
            </a:pPr>
            <a:r>
              <a:rPr lang="en-US" dirty="0" smtClean="0">
                <a:solidFill>
                  <a:schemeClr val="dk2"/>
                </a:solidFill>
              </a:rPr>
              <a:t>The financial environment in which LSP funds are managed will be audited to determine adequate internal controls exist to safeguard state funds</a:t>
            </a:r>
            <a:endParaRPr dirty="0">
              <a:solidFill>
                <a:schemeClr val="dk2"/>
              </a:solidFill>
            </a:endParaRPr>
          </a:p>
          <a:p>
            <a:pPr marL="914400" lvl="0" indent="0" algn="just" rtl="0">
              <a:lnSpc>
                <a:spcPct val="90000"/>
              </a:lnSpc>
              <a:spcBef>
                <a:spcPts val="1000"/>
              </a:spcBef>
              <a:spcAft>
                <a:spcPts val="0"/>
              </a:spcAft>
              <a:buNone/>
            </a:pPr>
            <a:endParaRPr sz="900" dirty="0">
              <a:solidFill>
                <a:schemeClr val="dk2"/>
              </a:solidFill>
            </a:endParaRPr>
          </a:p>
          <a:p>
            <a:pPr marL="457200" lvl="0" indent="-323850" algn="just" rtl="0">
              <a:spcBef>
                <a:spcPts val="1000"/>
              </a:spcBef>
              <a:spcAft>
                <a:spcPts val="0"/>
              </a:spcAft>
              <a:buClr>
                <a:schemeClr val="dk2"/>
              </a:buClr>
              <a:buSzPts val="1500"/>
              <a:buChar char="•"/>
            </a:pPr>
            <a:r>
              <a:rPr lang="en-US" dirty="0" smtClean="0">
                <a:solidFill>
                  <a:schemeClr val="dk2"/>
                </a:solidFill>
              </a:rPr>
              <a:t>In anticipation of this review, existing financial systems should be reviewed to ensure controls are present as follows:</a:t>
            </a:r>
          </a:p>
          <a:p>
            <a:pPr lvl="1" indent="-323850" algn="just">
              <a:spcBef>
                <a:spcPts val="1000"/>
              </a:spcBef>
              <a:buClr>
                <a:schemeClr val="dk2"/>
              </a:buClr>
              <a:buSzPts val="1500"/>
            </a:pPr>
            <a:r>
              <a:rPr lang="en-US" dirty="0" smtClean="0">
                <a:solidFill>
                  <a:schemeClr val="dk2"/>
                </a:solidFill>
              </a:rPr>
              <a:t>Up-to-date accounting policies and procedures</a:t>
            </a:r>
          </a:p>
          <a:p>
            <a:pPr lvl="1" indent="-323850" algn="just">
              <a:spcBef>
                <a:spcPts val="1000"/>
              </a:spcBef>
              <a:buClr>
                <a:schemeClr val="dk2"/>
              </a:buClr>
              <a:buSzPts val="1500"/>
            </a:pPr>
            <a:r>
              <a:rPr lang="en-US" dirty="0" smtClean="0">
                <a:solidFill>
                  <a:schemeClr val="dk2"/>
                </a:solidFill>
              </a:rPr>
              <a:t>Trained finance and accounting staff</a:t>
            </a:r>
          </a:p>
          <a:p>
            <a:pPr lvl="1" indent="-323850" algn="just">
              <a:spcBef>
                <a:spcPts val="1000"/>
              </a:spcBef>
              <a:buClr>
                <a:schemeClr val="dk2"/>
              </a:buClr>
              <a:buSzPts val="1500"/>
            </a:pPr>
            <a:r>
              <a:rPr lang="en-US" dirty="0" smtClean="0">
                <a:solidFill>
                  <a:schemeClr val="dk2"/>
                </a:solidFill>
              </a:rPr>
              <a:t>Ability to report on program funds via system account coding, separate fund/account or a substitutionary system such as an allocation methodology</a:t>
            </a:r>
            <a:r>
              <a:rPr lang="en-US" dirty="0" smtClean="0">
                <a:solidFill>
                  <a:srgbClr val="20B6A6"/>
                </a:solidFill>
              </a:rPr>
              <a:t> </a:t>
            </a:r>
            <a:endParaRPr dirty="0">
              <a:solidFill>
                <a:srgbClr val="20B6A6"/>
              </a:solidFill>
            </a:endParaRPr>
          </a:p>
          <a:p>
            <a:pPr marL="914400" lvl="0" indent="0" algn="just" rtl="0">
              <a:lnSpc>
                <a:spcPct val="90000"/>
              </a:lnSpc>
              <a:spcBef>
                <a:spcPts val="1000"/>
              </a:spcBef>
              <a:spcAft>
                <a:spcPts val="0"/>
              </a:spcAft>
              <a:buNone/>
            </a:pPr>
            <a:endParaRPr dirty="0"/>
          </a:p>
          <a:p>
            <a:pPr marL="914400" lvl="0" indent="0" algn="just" rtl="0">
              <a:lnSpc>
                <a:spcPct val="90000"/>
              </a:lnSpc>
              <a:spcBef>
                <a:spcPts val="1000"/>
              </a:spcBef>
              <a:spcAft>
                <a:spcPts val="0"/>
              </a:spcAft>
              <a:buNone/>
            </a:pPr>
            <a:endParaRPr dirty="0"/>
          </a:p>
          <a:p>
            <a:pPr marL="914400" lvl="0" indent="0" algn="just" rtl="0">
              <a:lnSpc>
                <a:spcPct val="90000"/>
              </a:lnSpc>
              <a:spcBef>
                <a:spcPts val="1000"/>
              </a:spcBef>
              <a:spcAft>
                <a:spcPts val="0"/>
              </a:spcAft>
              <a:buNone/>
            </a:pPr>
            <a:endParaRPr dirty="0"/>
          </a:p>
          <a:p>
            <a:pPr marL="914400" lvl="0" indent="0" algn="just" rtl="0">
              <a:lnSpc>
                <a:spcPct val="90000"/>
              </a:lnSpc>
              <a:spcBef>
                <a:spcPts val="1000"/>
              </a:spcBef>
              <a:spcAft>
                <a:spcPts val="0"/>
              </a:spcAft>
              <a:buNone/>
            </a:pPr>
            <a:endParaRPr dirty="0"/>
          </a:p>
          <a:p>
            <a:pPr marL="914400" lvl="0" indent="0" algn="just" rtl="0">
              <a:lnSpc>
                <a:spcPct val="90000"/>
              </a:lnSpc>
              <a:spcBef>
                <a:spcPts val="1000"/>
              </a:spcBef>
              <a:spcAft>
                <a:spcPts val="0"/>
              </a:spcAft>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83"/>
          <p:cNvSpPr txBox="1">
            <a:spLocks noGrp="1"/>
          </p:cNvSpPr>
          <p:nvPr>
            <p:ph type="title"/>
          </p:nvPr>
        </p:nvSpPr>
        <p:spPr>
          <a:xfrm>
            <a:off x="573433" y="568233"/>
            <a:ext cx="11045100" cy="12135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800" dirty="0" smtClean="0">
                <a:solidFill>
                  <a:schemeClr val="dk2"/>
                </a:solidFill>
              </a:rPr>
              <a:t>Financial Controls – Cont’d</a:t>
            </a:r>
            <a:endParaRPr sz="4800" b="1" dirty="0">
              <a:solidFill>
                <a:schemeClr val="dk2"/>
              </a:solidFill>
              <a:latin typeface="Calibri"/>
              <a:ea typeface="Calibri"/>
              <a:cs typeface="Calibri"/>
              <a:sym typeface="Calibri"/>
            </a:endParaRPr>
          </a:p>
        </p:txBody>
      </p:sp>
      <p:sp>
        <p:nvSpPr>
          <p:cNvPr id="321" name="Google Shape;321;p83"/>
          <p:cNvSpPr txBox="1">
            <a:spLocks noGrp="1"/>
          </p:cNvSpPr>
          <p:nvPr>
            <p:ph type="body" idx="1"/>
          </p:nvPr>
        </p:nvSpPr>
        <p:spPr>
          <a:xfrm>
            <a:off x="573433" y="1781833"/>
            <a:ext cx="11045100" cy="4484700"/>
          </a:xfrm>
          <a:prstGeom prst="rect">
            <a:avLst/>
          </a:prstGeom>
          <a:noFill/>
          <a:ln>
            <a:noFill/>
          </a:ln>
        </p:spPr>
        <p:txBody>
          <a:bodyPr spcFirstLastPara="1" wrap="square" lIns="91425" tIns="91425" rIns="91425" bIns="91425" anchor="t" anchorCtr="0">
            <a:noAutofit/>
          </a:bodyPr>
          <a:lstStyle/>
          <a:p>
            <a:pPr marL="457200" lvl="0" indent="-323850" algn="just" rtl="0">
              <a:lnSpc>
                <a:spcPct val="90000"/>
              </a:lnSpc>
              <a:spcBef>
                <a:spcPts val="1000"/>
              </a:spcBef>
              <a:spcAft>
                <a:spcPts val="0"/>
              </a:spcAft>
              <a:buClr>
                <a:schemeClr val="dk2"/>
              </a:buClr>
              <a:buSzPts val="1500"/>
              <a:buChar char="•"/>
            </a:pPr>
            <a:r>
              <a:rPr lang="en-US" dirty="0" smtClean="0">
                <a:solidFill>
                  <a:schemeClr val="dk2"/>
                </a:solidFill>
              </a:rPr>
              <a:t>Maintenance of supporting documentation for transactions</a:t>
            </a:r>
          </a:p>
          <a:p>
            <a:pPr marL="457200" lvl="0" indent="-323850" algn="just" rtl="0">
              <a:lnSpc>
                <a:spcPct val="90000"/>
              </a:lnSpc>
              <a:spcBef>
                <a:spcPts val="1000"/>
              </a:spcBef>
              <a:spcAft>
                <a:spcPts val="0"/>
              </a:spcAft>
              <a:buClr>
                <a:schemeClr val="dk2"/>
              </a:buClr>
              <a:buSzPts val="1500"/>
              <a:buChar char="•"/>
            </a:pPr>
            <a:r>
              <a:rPr lang="en-US" dirty="0" smtClean="0">
                <a:solidFill>
                  <a:schemeClr val="dk2"/>
                </a:solidFill>
              </a:rPr>
              <a:t>Dual signatures on checks required</a:t>
            </a:r>
          </a:p>
          <a:p>
            <a:pPr marL="457200" lvl="0" indent="-323850" algn="just" rtl="0">
              <a:lnSpc>
                <a:spcPct val="90000"/>
              </a:lnSpc>
              <a:spcBef>
                <a:spcPts val="1000"/>
              </a:spcBef>
              <a:spcAft>
                <a:spcPts val="0"/>
              </a:spcAft>
              <a:buClr>
                <a:schemeClr val="dk2"/>
              </a:buClr>
              <a:buSzPts val="1500"/>
              <a:buChar char="•"/>
            </a:pPr>
            <a:r>
              <a:rPr lang="en-US" dirty="0" smtClean="0">
                <a:solidFill>
                  <a:schemeClr val="dk2"/>
                </a:solidFill>
              </a:rPr>
              <a:t>Bank statements reconciled and discrepancies resolved</a:t>
            </a:r>
          </a:p>
          <a:p>
            <a:pPr marL="457200" lvl="0" indent="-323850" algn="just" rtl="0">
              <a:lnSpc>
                <a:spcPct val="90000"/>
              </a:lnSpc>
              <a:spcBef>
                <a:spcPts val="1000"/>
              </a:spcBef>
              <a:spcAft>
                <a:spcPts val="0"/>
              </a:spcAft>
              <a:buClr>
                <a:schemeClr val="dk2"/>
              </a:buClr>
              <a:buSzPts val="1500"/>
              <a:buChar char="•"/>
            </a:pPr>
            <a:r>
              <a:rPr lang="en-US" dirty="0" smtClean="0">
                <a:solidFill>
                  <a:schemeClr val="dk2"/>
                </a:solidFill>
              </a:rPr>
              <a:t>Limits on access and changes to master payroll files</a:t>
            </a:r>
          </a:p>
          <a:p>
            <a:pPr marL="457200" lvl="0" indent="-323850" algn="just" rtl="0">
              <a:lnSpc>
                <a:spcPct val="90000"/>
              </a:lnSpc>
              <a:spcBef>
                <a:spcPts val="1000"/>
              </a:spcBef>
              <a:spcAft>
                <a:spcPts val="0"/>
              </a:spcAft>
              <a:buClr>
                <a:schemeClr val="dk2"/>
              </a:buClr>
              <a:buSzPts val="1500"/>
              <a:buChar char="•"/>
            </a:pPr>
            <a:r>
              <a:rPr lang="en-US" dirty="0" smtClean="0">
                <a:solidFill>
                  <a:schemeClr val="dk2"/>
                </a:solidFill>
              </a:rPr>
              <a:t>Adequate segregation of duties</a:t>
            </a:r>
            <a:endParaRPr dirty="0">
              <a:solidFill>
                <a:srgbClr val="20B6A6"/>
              </a:solidFill>
            </a:endParaRPr>
          </a:p>
          <a:p>
            <a:pPr marL="914400" lvl="0" indent="0" algn="just" rtl="0">
              <a:lnSpc>
                <a:spcPct val="90000"/>
              </a:lnSpc>
              <a:spcBef>
                <a:spcPts val="1000"/>
              </a:spcBef>
              <a:spcAft>
                <a:spcPts val="0"/>
              </a:spcAft>
              <a:buNone/>
            </a:pPr>
            <a:endParaRPr dirty="0"/>
          </a:p>
          <a:p>
            <a:pPr marL="914400" lvl="0" indent="0" algn="just" rtl="0">
              <a:lnSpc>
                <a:spcPct val="90000"/>
              </a:lnSpc>
              <a:spcBef>
                <a:spcPts val="1000"/>
              </a:spcBef>
              <a:spcAft>
                <a:spcPts val="0"/>
              </a:spcAft>
              <a:buNone/>
            </a:pPr>
            <a:endParaRPr dirty="0"/>
          </a:p>
          <a:p>
            <a:pPr marL="914400" lvl="0" indent="0" algn="just" rtl="0">
              <a:lnSpc>
                <a:spcPct val="90000"/>
              </a:lnSpc>
              <a:spcBef>
                <a:spcPts val="1000"/>
              </a:spcBef>
              <a:spcAft>
                <a:spcPts val="0"/>
              </a:spcAft>
              <a:buNone/>
            </a:pPr>
            <a:endParaRPr dirty="0"/>
          </a:p>
          <a:p>
            <a:pPr marL="914400" lvl="0" indent="0" algn="just" rtl="0">
              <a:lnSpc>
                <a:spcPct val="90000"/>
              </a:lnSpc>
              <a:spcBef>
                <a:spcPts val="1000"/>
              </a:spcBef>
              <a:spcAft>
                <a:spcPts val="0"/>
              </a:spcAft>
              <a:buNone/>
            </a:pPr>
            <a:endParaRPr dirty="0"/>
          </a:p>
          <a:p>
            <a:pPr marL="914400" lvl="0" indent="0" algn="just" rtl="0">
              <a:lnSpc>
                <a:spcPct val="90000"/>
              </a:lnSpc>
              <a:spcBef>
                <a:spcPts val="1000"/>
              </a:spcBef>
              <a:spcAft>
                <a:spcPts val="0"/>
              </a:spcAft>
              <a:buNone/>
            </a:pPr>
            <a:endParaRPr dirty="0"/>
          </a:p>
        </p:txBody>
      </p:sp>
    </p:spTree>
    <p:extLst>
      <p:ext uri="{BB962C8B-B14F-4D97-AF65-F5344CB8AC3E}">
        <p14:creationId xmlns:p14="http://schemas.microsoft.com/office/powerpoint/2010/main" val="979209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83"/>
          <p:cNvSpPr txBox="1">
            <a:spLocks noGrp="1"/>
          </p:cNvSpPr>
          <p:nvPr>
            <p:ph type="title"/>
          </p:nvPr>
        </p:nvSpPr>
        <p:spPr>
          <a:xfrm>
            <a:off x="573433" y="568233"/>
            <a:ext cx="11045100" cy="12135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800" dirty="0" smtClean="0">
                <a:solidFill>
                  <a:schemeClr val="dk2"/>
                </a:solidFill>
              </a:rPr>
              <a:t>Financial Reports</a:t>
            </a:r>
            <a:endParaRPr sz="4800" b="1" dirty="0">
              <a:solidFill>
                <a:schemeClr val="dk2"/>
              </a:solidFill>
              <a:latin typeface="Calibri"/>
              <a:ea typeface="Calibri"/>
              <a:cs typeface="Calibri"/>
              <a:sym typeface="Calibri"/>
            </a:endParaRPr>
          </a:p>
        </p:txBody>
      </p:sp>
      <p:sp>
        <p:nvSpPr>
          <p:cNvPr id="321" name="Google Shape;321;p83"/>
          <p:cNvSpPr txBox="1">
            <a:spLocks noGrp="1"/>
          </p:cNvSpPr>
          <p:nvPr>
            <p:ph type="body" idx="1"/>
          </p:nvPr>
        </p:nvSpPr>
        <p:spPr>
          <a:xfrm>
            <a:off x="573433" y="1781833"/>
            <a:ext cx="11045100" cy="4484700"/>
          </a:xfrm>
          <a:prstGeom prst="rect">
            <a:avLst/>
          </a:prstGeom>
          <a:noFill/>
          <a:ln>
            <a:noFill/>
          </a:ln>
        </p:spPr>
        <p:txBody>
          <a:bodyPr spcFirstLastPara="1" wrap="square" lIns="91425" tIns="91425" rIns="91425" bIns="91425" anchor="t" anchorCtr="0">
            <a:noAutofit/>
          </a:bodyPr>
          <a:lstStyle/>
          <a:p>
            <a:pPr marL="457200" lvl="0" indent="-323850" algn="just" rtl="0">
              <a:lnSpc>
                <a:spcPct val="90000"/>
              </a:lnSpc>
              <a:spcBef>
                <a:spcPts val="1000"/>
              </a:spcBef>
              <a:spcAft>
                <a:spcPts val="0"/>
              </a:spcAft>
              <a:buClr>
                <a:schemeClr val="dk2"/>
              </a:buClr>
              <a:buSzPts val="1500"/>
              <a:buChar char="•"/>
            </a:pPr>
            <a:r>
              <a:rPr lang="en-US" dirty="0" smtClean="0">
                <a:solidFill>
                  <a:schemeClr val="dk2"/>
                </a:solidFill>
              </a:rPr>
              <a:t>Financial records maintained by a participating school and all financial reports must thoroughly document the use of LSP funds</a:t>
            </a:r>
          </a:p>
          <a:p>
            <a:pPr marL="457200" lvl="0" indent="-323850" algn="just" rtl="0">
              <a:lnSpc>
                <a:spcPct val="90000"/>
              </a:lnSpc>
              <a:spcBef>
                <a:spcPts val="1000"/>
              </a:spcBef>
              <a:spcAft>
                <a:spcPts val="0"/>
              </a:spcAft>
              <a:buClr>
                <a:schemeClr val="dk2"/>
              </a:buClr>
              <a:buSzPts val="1500"/>
              <a:buChar char="•"/>
            </a:pPr>
            <a:r>
              <a:rPr lang="en-US" dirty="0" smtClean="0">
                <a:solidFill>
                  <a:schemeClr val="dk2"/>
                </a:solidFill>
              </a:rPr>
              <a:t>As a result, each participating school must complete and submit the following financial report:</a:t>
            </a:r>
          </a:p>
          <a:p>
            <a:pPr lvl="1" indent="-323850" algn="just">
              <a:spcBef>
                <a:spcPts val="1000"/>
              </a:spcBef>
              <a:buClr>
                <a:schemeClr val="dk2"/>
              </a:buClr>
              <a:buSzPts val="1500"/>
            </a:pPr>
            <a:r>
              <a:rPr lang="en-US" dirty="0" smtClean="0">
                <a:solidFill>
                  <a:schemeClr val="dk2"/>
                </a:solidFill>
              </a:rPr>
              <a:t>Budget – briefly detailing the manner in which the total estimated program revenue allocated to the school will be spent</a:t>
            </a:r>
          </a:p>
          <a:p>
            <a:pPr lvl="2" indent="-323850" algn="just">
              <a:spcBef>
                <a:spcPts val="1000"/>
              </a:spcBef>
              <a:buClr>
                <a:schemeClr val="dk2"/>
              </a:buClr>
              <a:buSzPts val="1500"/>
            </a:pPr>
            <a:r>
              <a:rPr lang="en-US" dirty="0" smtClean="0">
                <a:solidFill>
                  <a:schemeClr val="dk2"/>
                </a:solidFill>
              </a:rPr>
              <a:t>An annual Budget must be submitted on or before October </a:t>
            </a:r>
            <a:r>
              <a:rPr lang="en-US" dirty="0" smtClean="0">
                <a:solidFill>
                  <a:schemeClr val="dk2"/>
                </a:solidFill>
              </a:rPr>
              <a:t>20, 2023</a:t>
            </a:r>
            <a:endParaRPr lang="en-US" dirty="0" smtClean="0">
              <a:solidFill>
                <a:schemeClr val="dk2"/>
              </a:solidFill>
            </a:endParaRPr>
          </a:p>
          <a:p>
            <a:pPr lvl="2" indent="-323850" algn="just">
              <a:spcBef>
                <a:spcPts val="1000"/>
              </a:spcBef>
              <a:buClr>
                <a:schemeClr val="dk2"/>
              </a:buClr>
              <a:buSzPts val="1500"/>
            </a:pPr>
            <a:r>
              <a:rPr lang="en-US" dirty="0" smtClean="0">
                <a:solidFill>
                  <a:schemeClr val="dk2"/>
                </a:solidFill>
              </a:rPr>
              <a:t>Categories of expenditures may include: Salaries, </a:t>
            </a:r>
            <a:r>
              <a:rPr lang="en-US" dirty="0" smtClean="0">
                <a:solidFill>
                  <a:schemeClr val="dk2"/>
                </a:solidFill>
              </a:rPr>
              <a:t>Benefits</a:t>
            </a:r>
            <a:r>
              <a:rPr lang="en-US" dirty="0" smtClean="0">
                <a:solidFill>
                  <a:schemeClr val="dk2"/>
                </a:solidFill>
              </a:rPr>
              <a:t>, Non-Payroll expenditures &amp; Reserved</a:t>
            </a:r>
            <a:endParaRPr dirty="0">
              <a:solidFill>
                <a:srgbClr val="20B6A6"/>
              </a:solidFill>
            </a:endParaRPr>
          </a:p>
          <a:p>
            <a:pPr marL="914400" lvl="0" indent="0" algn="just" rtl="0">
              <a:lnSpc>
                <a:spcPct val="90000"/>
              </a:lnSpc>
              <a:spcBef>
                <a:spcPts val="1000"/>
              </a:spcBef>
              <a:spcAft>
                <a:spcPts val="0"/>
              </a:spcAft>
              <a:buNone/>
            </a:pPr>
            <a:endParaRPr dirty="0"/>
          </a:p>
          <a:p>
            <a:pPr marL="914400" lvl="0" indent="0" algn="just" rtl="0">
              <a:lnSpc>
                <a:spcPct val="90000"/>
              </a:lnSpc>
              <a:spcBef>
                <a:spcPts val="1000"/>
              </a:spcBef>
              <a:spcAft>
                <a:spcPts val="0"/>
              </a:spcAft>
              <a:buNone/>
            </a:pPr>
            <a:endParaRPr dirty="0"/>
          </a:p>
          <a:p>
            <a:pPr marL="914400" lvl="0" indent="0" algn="just" rtl="0">
              <a:lnSpc>
                <a:spcPct val="90000"/>
              </a:lnSpc>
              <a:spcBef>
                <a:spcPts val="1000"/>
              </a:spcBef>
              <a:spcAft>
                <a:spcPts val="0"/>
              </a:spcAft>
              <a:buNone/>
            </a:pPr>
            <a:endParaRPr dirty="0"/>
          </a:p>
          <a:p>
            <a:pPr marL="914400" lvl="0" indent="0" algn="just" rtl="0">
              <a:lnSpc>
                <a:spcPct val="90000"/>
              </a:lnSpc>
              <a:spcBef>
                <a:spcPts val="1000"/>
              </a:spcBef>
              <a:spcAft>
                <a:spcPts val="0"/>
              </a:spcAft>
              <a:buNone/>
            </a:pPr>
            <a:endParaRPr dirty="0"/>
          </a:p>
          <a:p>
            <a:pPr marL="914400" lvl="0" indent="0" algn="just" rtl="0">
              <a:lnSpc>
                <a:spcPct val="90000"/>
              </a:lnSpc>
              <a:spcBef>
                <a:spcPts val="1000"/>
              </a:spcBef>
              <a:spcAft>
                <a:spcPts val="0"/>
              </a:spcAft>
              <a:buNone/>
            </a:pPr>
            <a:endParaRPr dirty="0"/>
          </a:p>
        </p:txBody>
      </p:sp>
    </p:spTree>
    <p:extLst>
      <p:ext uri="{BB962C8B-B14F-4D97-AF65-F5344CB8AC3E}">
        <p14:creationId xmlns:p14="http://schemas.microsoft.com/office/powerpoint/2010/main" val="210755523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803</TotalTime>
  <Words>3152</Words>
  <Application>Microsoft Office PowerPoint</Application>
  <PresentationFormat>Widescreen</PresentationFormat>
  <Paragraphs>311</Paragraphs>
  <Slides>43</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Short Stack</vt:lpstr>
      <vt:lpstr>Arial</vt:lpstr>
      <vt:lpstr>Calibri</vt:lpstr>
      <vt:lpstr>Office Theme</vt:lpstr>
      <vt:lpstr>  Louisiana Scholarship Program (LSP) Independent Financial Audit Guide for Participating Schools September 2023</vt:lpstr>
      <vt:lpstr>Overview of Independent Financial Audit </vt:lpstr>
      <vt:lpstr>Overview</vt:lpstr>
      <vt:lpstr>Audit Requirement</vt:lpstr>
      <vt:lpstr>Audit Requirement </vt:lpstr>
      <vt:lpstr>Financial Controls</vt:lpstr>
      <vt:lpstr>Financial Controls</vt:lpstr>
      <vt:lpstr>Financial Controls – Cont’d</vt:lpstr>
      <vt:lpstr>Financial Reports</vt:lpstr>
      <vt:lpstr>Budget &amp; Expenditure Report</vt:lpstr>
      <vt:lpstr>Segregation of Funds</vt:lpstr>
      <vt:lpstr>Segregation of Funds</vt:lpstr>
      <vt:lpstr>Segregation of Funds</vt:lpstr>
      <vt:lpstr>Segregation of Funds – Unique Coding in the Accounting System</vt:lpstr>
      <vt:lpstr>Segregation of Funds – Substitutionary System</vt:lpstr>
      <vt:lpstr>PowerPoint Presentation</vt:lpstr>
      <vt:lpstr>  Allocation Spreadsheet Table I  </vt:lpstr>
      <vt:lpstr>Allocation Spreadsheet Table I Cont’d</vt:lpstr>
      <vt:lpstr>Allocation Spreadsheet Table I Cont’d</vt:lpstr>
      <vt:lpstr>Allocation Spreadsheet Table I Cont’d</vt:lpstr>
      <vt:lpstr>Allocation Spreadsheet Table I Cont’d</vt:lpstr>
      <vt:lpstr>PowerPoint Presentation</vt:lpstr>
      <vt:lpstr>Allocation Spreadsheet Table II</vt:lpstr>
      <vt:lpstr>Allocation Spreadsheet Table II</vt:lpstr>
      <vt:lpstr>PowerPoint Presentation</vt:lpstr>
      <vt:lpstr>Independent Financial Audit Procedures</vt:lpstr>
      <vt:lpstr>  Test 1a): Use of Funds – Adequate Accounting Controls  </vt:lpstr>
      <vt:lpstr>Test 1b): Use of Funds – Educational Purposes</vt:lpstr>
      <vt:lpstr>Test 1c): Use of Funds – Gross Irresponsibility</vt:lpstr>
      <vt:lpstr>Test 1d): Use of Funds – Individual Enrichment</vt:lpstr>
      <vt:lpstr>Test 2: Tuition &amp; Fee Accuracy</vt:lpstr>
      <vt:lpstr>Test 3: Payment Accuracy</vt:lpstr>
      <vt:lpstr>Test 3: Payment Accuracy</vt:lpstr>
      <vt:lpstr>Test 4: Income Eligibility</vt:lpstr>
      <vt:lpstr>Income Eligibility</vt:lpstr>
      <vt:lpstr>Income Eligibility</vt:lpstr>
      <vt:lpstr>Test 5: Special Education Tuition</vt:lpstr>
      <vt:lpstr>Independent Financial Audit Procedures</vt:lpstr>
      <vt:lpstr>Consequences of Fiscal Irresponsibility</vt:lpstr>
      <vt:lpstr>PowerPoint Presentation</vt:lpstr>
      <vt:lpstr>Audit Schedule</vt:lpstr>
      <vt:lpstr>PowerPoint Presentation</vt:lpstr>
      <vt:lpstr>Department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Louisiana Scholarship Program (LSP) Independent Financial Audit Guide for Participating Schools September 2022</dc:title>
  <dc:creator>Jameka Henderson</dc:creator>
  <cp:lastModifiedBy>Jameka Henderson</cp:lastModifiedBy>
  <cp:revision>43</cp:revision>
  <dcterms:modified xsi:type="dcterms:W3CDTF">2023-09-19T21:15:52Z</dcterms:modified>
</cp:coreProperties>
</file>