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4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30113B-C0C7-4029-AED9-988E70B98BF9}">
  <a:tblStyle styleId="{F330113B-C0C7-4029-AED9-988E70B98B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4707"/>
  </p:normalViewPr>
  <p:slideViewPr>
    <p:cSldViewPr snapToGrid="0">
      <p:cViewPr varScale="1">
        <p:scale>
          <a:sx n="60" d="100"/>
          <a:sy n="6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46370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40106cb4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40106cb4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g40106cb42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3636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0106cb42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0106cb428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40106cb428_0_6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444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106cb428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106cb428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40106cb428_0_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9868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0106cb428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0106cb428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40106cb428_0_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140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0106cb42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0106cb42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40106cb428_0_9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6009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0106cb428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0106cb428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40106cb428_0_10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548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0106cb42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0106cb42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40106cb428_0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965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0106cb428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0106cb428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40106cb428_0_1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5333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0106cb428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0106cb428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40106cb428_0_1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4533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0106cb428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40106cb428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40106cb428_0_1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4700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0106cb428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0106cb428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40106cb428_0_1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879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0106cb42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0106cb42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g40106cb42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367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0106cb428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40106cb428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40106cb428_0_1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77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40106cb4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40106cb4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40106cb428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1773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40106cb42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g40106cb42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g40106cb428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41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0106cb42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0106cb42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g40106cb428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188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0106cb42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0106cb428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40106cb428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967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0106cb42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0106cb42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40106cb428_0_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9034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106cb42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106cb42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40106cb428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3681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0106cb42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0106cb428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Suggested Talking Points:</a:t>
            </a:r>
            <a:endParaRPr sz="1800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We are focused on ensuring every student in our school is growing.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To help us to do this, we review and analyze data to better understand what our students need from us and where we can focus our efforts.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Let’s start by reviewing some of our school’s most recent data. </a:t>
            </a:r>
            <a:endParaRPr/>
          </a:p>
        </p:txBody>
      </p:sp>
      <p:sp>
        <p:nvSpPr>
          <p:cNvPr id="95" name="Google Shape;95;g40106cb428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767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7010400" y="65532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8839199" cy="5105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solidFill>
                  <a:schemeClr val="dk1"/>
                </a:solidFill>
              </a:defRPr>
            </a:lvl1pPr>
            <a:lvl2pPr lvl="1">
              <a:buNone/>
              <a:defRPr sz="1300">
                <a:solidFill>
                  <a:schemeClr val="dk1"/>
                </a:solidFill>
              </a:defRPr>
            </a:lvl2pPr>
            <a:lvl3pPr lvl="2">
              <a:buNone/>
              <a:defRPr sz="1300">
                <a:solidFill>
                  <a:schemeClr val="dk1"/>
                </a:solidFill>
              </a:defRPr>
            </a:lvl3pPr>
            <a:lvl4pPr lvl="3">
              <a:buNone/>
              <a:defRPr sz="1300">
                <a:solidFill>
                  <a:schemeClr val="dk1"/>
                </a:solidFill>
              </a:defRPr>
            </a:lvl4pPr>
            <a:lvl5pPr lvl="4">
              <a:buNone/>
              <a:defRPr sz="1300">
                <a:solidFill>
                  <a:schemeClr val="dk1"/>
                </a:solidFill>
              </a:defRPr>
            </a:lvl5pPr>
            <a:lvl6pPr lvl="5">
              <a:buNone/>
              <a:defRPr sz="1300">
                <a:solidFill>
                  <a:schemeClr val="dk1"/>
                </a:solidFill>
              </a:defRPr>
            </a:lvl6pPr>
            <a:lvl7pPr lvl="6">
              <a:buNone/>
              <a:defRPr sz="1300">
                <a:solidFill>
                  <a:schemeClr val="dk1"/>
                </a:solidFill>
              </a:defRPr>
            </a:lvl7pPr>
            <a:lvl8pPr lvl="7">
              <a:buNone/>
              <a:defRPr sz="1300">
                <a:solidFill>
                  <a:schemeClr val="dk1"/>
                </a:solidFill>
              </a:defRPr>
            </a:lvl8pPr>
            <a:lvl9pPr lvl="8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Title">
  <p:cSld name="Cover 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827575" y="2265800"/>
            <a:ext cx="7530300" cy="23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52400" y="1524000"/>
            <a:ext cx="88392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6"/>
          <p:cNvSpPr txBox="1"/>
          <p:nvPr/>
        </p:nvSpPr>
        <p:spPr>
          <a:xfrm>
            <a:off x="6800850" y="6400800"/>
            <a:ext cx="22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0" i="0" u="none" strike="noStrike" cap="none">
              <a:solidFill>
                <a:srgbClr val="8A8A8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Only">
  <p:cSld name="Section 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9144000" cy="2210100"/>
          </a:xfrm>
          <a:prstGeom prst="rect">
            <a:avLst/>
          </a:prstGeom>
          <a:solidFill>
            <a:schemeClr val="lt1">
              <a:alpha val="498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52400" y="1447800"/>
            <a:ext cx="8839199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chemeClr val="tx1"/>
                </a:solidFill>
              </a:defRPr>
            </a:lvl1pPr>
            <a:lvl2pPr lvl="1" algn="r" rtl="0">
              <a:buNone/>
              <a:defRPr sz="1300">
                <a:solidFill>
                  <a:schemeClr val="tx1"/>
                </a:solidFill>
              </a:defRPr>
            </a:lvl2pPr>
            <a:lvl3pPr lvl="2" algn="r" rtl="0">
              <a:buNone/>
              <a:defRPr sz="1300">
                <a:solidFill>
                  <a:schemeClr val="tx1"/>
                </a:solidFill>
              </a:defRPr>
            </a:lvl3pPr>
            <a:lvl4pPr lvl="3" algn="r" rtl="0">
              <a:buNone/>
              <a:defRPr sz="1300">
                <a:solidFill>
                  <a:schemeClr val="tx1"/>
                </a:solidFill>
              </a:defRPr>
            </a:lvl4pPr>
            <a:lvl5pPr lvl="4" algn="r" rtl="0">
              <a:buNone/>
              <a:defRPr sz="1300">
                <a:solidFill>
                  <a:schemeClr val="tx1"/>
                </a:solidFill>
              </a:defRPr>
            </a:lvl5pPr>
            <a:lvl6pPr lvl="5" algn="r" rtl="0">
              <a:buNone/>
              <a:defRPr sz="1300">
                <a:solidFill>
                  <a:schemeClr val="tx1"/>
                </a:solidFill>
              </a:defRPr>
            </a:lvl6pPr>
            <a:lvl7pPr lvl="6" algn="r" rtl="0">
              <a:buNone/>
              <a:defRPr sz="1300">
                <a:solidFill>
                  <a:schemeClr val="tx1"/>
                </a:solidFill>
              </a:defRPr>
            </a:lvl7pPr>
            <a:lvl8pPr lvl="7" algn="r" rtl="0">
              <a:buNone/>
              <a:defRPr sz="1300">
                <a:solidFill>
                  <a:schemeClr val="tx1"/>
                </a:solidFill>
              </a:defRPr>
            </a:lvl8pPr>
            <a:lvl9pPr lvl="8" algn="r" rtl="0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bendily@l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152400" y="1448367"/>
            <a:ext cx="8839200" cy="50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 dirty="0">
                <a:solidFill>
                  <a:srgbClr val="FF0000"/>
                </a:solidFill>
              </a:rPr>
              <a:t>This slide should be removed from the deck once the template is updated.</a:t>
            </a:r>
            <a:endParaRPr i="1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During the 2019 Legislative Session, the Legislature updated a the law regarding </a:t>
            </a:r>
            <a:r>
              <a:rPr lang="en-US" dirty="0"/>
              <a:t>schools with state-approved school improvement plans, to present these plans within 60 days of the start of the school year to families at a school meeting.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 dirty="0"/>
              <a:t>Slides within this presentation can be used for these conversations.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 dirty="0"/>
              <a:t>The law requires that schools communicate the following to families in these meetings: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the school and student performance data that caused the department to identify the school as being in need of improvement; 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detailed overview of the improvement plan; 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timelines for implementation of the plan and attainment of performance goals; and 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implications of the plan for students, families, and educators.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Families shall be notified at least one week prior to the date of the meeting.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Schools should document how and when they are communicating to families about this meeting.  Meeting dates must be reported to the LDOE no later than December 1, 2019.</a:t>
            </a:r>
            <a:endParaRPr dirty="0">
              <a:solidFill>
                <a:srgbClr val="000000"/>
              </a:solidFill>
            </a:endParaRPr>
          </a:p>
          <a:p>
            <a:pPr marL="230187" marR="0" lvl="0" indent="-2301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Email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erin.bendily@la.gov</a:t>
            </a:r>
            <a:r>
              <a:rPr lang="en-US" dirty="0">
                <a:solidFill>
                  <a:srgbClr val="000000"/>
                </a:solidFill>
              </a:rPr>
              <a:t> with questions.</a:t>
            </a:r>
            <a:endParaRPr i="0" u="none" strike="noStrike" cap="none" dirty="0">
              <a:solidFill>
                <a:srgbClr val="000000"/>
              </a:solidFill>
            </a:endParaRPr>
          </a:p>
          <a:p>
            <a:pPr marL="230187" marR="0" lvl="0" indent="-230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endParaRPr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Three Year Trend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185250" y="1514842"/>
            <a:ext cx="87735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How have we performed over time? 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REPRESENTING SCHOOL PERFORMANCE, SEE BELOW FOR EXAMPLE]</a:t>
            </a:r>
            <a:r>
              <a:rPr lang="en-US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 l="47454"/>
          <a:stretch/>
        </p:blipFill>
        <p:spPr>
          <a:xfrm>
            <a:off x="2169588" y="3385575"/>
            <a:ext cx="4804824" cy="1739175"/>
          </a:xfrm>
          <a:prstGeom prst="rect">
            <a:avLst/>
          </a:prstGeom>
          <a:noFill/>
          <a:ln w="2857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Understanding LEAP Achievement Levels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612175" y="1569025"/>
            <a:ext cx="8076900" cy="10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LEAP 2025 is divided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five levels of achievement.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Our goal is for every student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reach at least “Mastery”which signals readiness for the next grade level.  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1106863" y="2879625"/>
            <a:ext cx="7087500" cy="222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2150138" y="3200100"/>
            <a:ext cx="216900" cy="224400"/>
          </a:xfrm>
          <a:prstGeom prst="ellipse">
            <a:avLst/>
          </a:prstGeom>
          <a:solidFill>
            <a:srgbClr val="4BACC6">
              <a:alpha val="6189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2156088" y="3525163"/>
            <a:ext cx="216900" cy="224400"/>
          </a:xfrm>
          <a:prstGeom prst="ellipse">
            <a:avLst/>
          </a:prstGeom>
          <a:solidFill>
            <a:srgbClr val="00FF00">
              <a:alpha val="4113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2156088" y="3854400"/>
            <a:ext cx="216900" cy="224400"/>
          </a:xfrm>
          <a:prstGeom prst="ellipse">
            <a:avLst/>
          </a:prstGeom>
          <a:solidFill>
            <a:srgbClr val="FFFF00">
              <a:alpha val="6113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2156088" y="4183613"/>
            <a:ext cx="216900" cy="224400"/>
          </a:xfrm>
          <a:prstGeom prst="ellipse">
            <a:avLst/>
          </a:prstGeom>
          <a:solidFill>
            <a:srgbClr val="BF6F02">
              <a:alpha val="4959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2156088" y="4507500"/>
            <a:ext cx="216900" cy="224400"/>
          </a:xfrm>
          <a:prstGeom prst="ellipse">
            <a:avLst/>
          </a:prstGeom>
          <a:solidFill>
            <a:srgbClr val="FF0000">
              <a:alpha val="3805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22" name="Google Shape;122;p18"/>
          <p:cNvGraphicFramePr/>
          <p:nvPr/>
        </p:nvGraphicFramePr>
        <p:xfrm>
          <a:off x="949638" y="3092175"/>
          <a:ext cx="6990750" cy="1706850"/>
        </p:xfrm>
        <a:graphic>
          <a:graphicData uri="http://schemas.openxmlformats.org/drawingml/2006/table">
            <a:tbl>
              <a:tblPr>
                <a:noFill/>
                <a:tableStyleId>{F330113B-C0C7-4029-AED9-988E70B98BF9}</a:tableStyleId>
              </a:tblPr>
              <a:tblGrid>
                <a:gridCol w="204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1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7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37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5</a:t>
                      </a:r>
                      <a:endParaRPr sz="16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4</a:t>
                      </a:r>
                      <a:endParaRPr sz="16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3</a:t>
                      </a:r>
                      <a:endParaRPr sz="16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2</a:t>
                      </a:r>
                      <a:endParaRPr sz="16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1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ADVANCED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MASTERY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BASIC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APPROACHING BASIC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UNSATISFACTORY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Exceeded Expectations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 Expectations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Approached Expectations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Partially Met Expectations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Did Not Meet Expectations</a:t>
                      </a:r>
                      <a:endParaRPr sz="16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LEAP Trends Over Time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9" name="Google Shape;129;p19"/>
          <p:cNvGraphicFramePr/>
          <p:nvPr/>
        </p:nvGraphicFramePr>
        <p:xfrm>
          <a:off x="467700" y="2658917"/>
          <a:ext cx="8208600" cy="2885230"/>
        </p:xfrm>
        <a:graphic>
          <a:graphicData uri="http://schemas.openxmlformats.org/drawingml/2006/table">
            <a:tbl>
              <a:tblPr>
                <a:noFill/>
                <a:tableStyleId>{F330113B-C0C7-4029-AED9-988E70B98BF9}</a:tableStyleId>
              </a:tblPr>
              <a:tblGrid>
                <a:gridCol w="205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Subject - % Mastery and Above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2015-2016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2016-2017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2017-2018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Studies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N/A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N/A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0" name="Google Shape;130;p19"/>
          <p:cNvSpPr txBox="1"/>
          <p:nvPr/>
        </p:nvSpPr>
        <p:spPr>
          <a:xfrm>
            <a:off x="185238" y="1508333"/>
            <a:ext cx="87735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prepared students to master grade-level content? 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OF AT LEAST THREE YEARS OF DATA AND ADD SLIDES AS NECESSARY]</a:t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585750" y="6045836"/>
            <a:ext cx="79725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***FOR HIGH SCHOOLS, THIS SLIDE SHOULD BE ADJUSTED TO INCLUDE EOC DATA***</a:t>
            </a:r>
            <a:endParaRPr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20"/>
          <p:cNvGraphicFramePr/>
          <p:nvPr/>
        </p:nvGraphicFramePr>
        <p:xfrm>
          <a:off x="467700" y="2887367"/>
          <a:ext cx="8208600" cy="1584880"/>
        </p:xfrm>
        <a:graphic>
          <a:graphicData uri="http://schemas.openxmlformats.org/drawingml/2006/table">
            <a:tbl>
              <a:tblPr>
                <a:noFill/>
                <a:tableStyleId>{F330113B-C0C7-4029-AED9-988E70B98BF9}</a:tableStyleId>
              </a:tblPr>
              <a:tblGrid>
                <a:gridCol w="205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2015-2016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2016-2017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2017-2018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 Average Composite Scores for Seniors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0" name="Google Shape;140;p20"/>
          <p:cNvSpPr txBox="1"/>
          <p:nvPr/>
        </p:nvSpPr>
        <p:spPr>
          <a:xfrm>
            <a:off x="185250" y="1508267"/>
            <a:ext cx="8773500" cy="12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prepared students for success in college and career? 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OF AT LEAST THREE YEARS OF ACT AND GRAD RATE DATA AND ADD SLIDES AS NECESSARY]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8556784" y="8444179"/>
            <a:ext cx="548700" cy="6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2" name="Google Shape;142;p20"/>
          <p:cNvGraphicFramePr/>
          <p:nvPr/>
        </p:nvGraphicFramePr>
        <p:xfrm>
          <a:off x="467700" y="4695500"/>
          <a:ext cx="8208600" cy="1046395"/>
        </p:xfrm>
        <a:graphic>
          <a:graphicData uri="http://schemas.openxmlformats.org/drawingml/2006/table">
            <a:tbl>
              <a:tblPr>
                <a:noFill/>
                <a:tableStyleId>{F330113B-C0C7-4029-AED9-988E70B98BF9}</a:tableStyleId>
              </a:tblPr>
              <a:tblGrid>
                <a:gridCol w="205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2015-2016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2016-2017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2017-2018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Rate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3" name="Google Shape;143;p20"/>
          <p:cNvSpPr txBox="1"/>
          <p:nvPr/>
        </p:nvSpPr>
        <p:spPr>
          <a:xfrm>
            <a:off x="759600" y="6079644"/>
            <a:ext cx="76248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***FOR HIGH SCHOOL ONLY. DELETE SLIDE IF YOUR SCHOOL SERVES GRADE K-8.***</a:t>
            </a:r>
            <a:endParaRPr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0" name="Google Shape;128;p19"/>
          <p:cNvSpPr txBox="1">
            <a:spLocks/>
          </p:cNvSpPr>
          <p:nvPr/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School Performance: </a:t>
            </a:r>
          </a:p>
          <a:p>
            <a:pPr algn="ctr"/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ACT and Graduation Rates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LEAP Trends Over Time with Specific Groups of Students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185238" y="1508333"/>
            <a:ext cx="87735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prepared specific groups of students to master grade-level content? 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OF AT LEAST THREE YEARS OF LEAP DATA FOR SUBGROUPS: Economically Disadvantaged, Students with Disabilities, Minority (reflective of school demographics) and English learners (if applicable)]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>
                <a:latin typeface="Calibri"/>
                <a:ea typeface="Calibri"/>
                <a:cs typeface="Calibri"/>
                <a:sym typeface="Calibri"/>
              </a:rPr>
            </a:b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2" name="Google Shape;152;p21"/>
          <p:cNvGraphicFramePr/>
          <p:nvPr/>
        </p:nvGraphicFramePr>
        <p:xfrm>
          <a:off x="278113" y="2644383"/>
          <a:ext cx="8587775" cy="3413505"/>
        </p:xfrm>
        <a:graphic>
          <a:graphicData uri="http://schemas.openxmlformats.org/drawingml/2006/table">
            <a:tbl>
              <a:tblPr>
                <a:noFill/>
                <a:tableStyleId>{F330113B-C0C7-4029-AED9-988E70B98BF9}</a:tableStyleId>
              </a:tblPr>
              <a:tblGrid>
                <a:gridCol w="2556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51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8000">
                <a:tc row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Subgroup - % Mastery and Above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2015- 2016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2016- 2017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2017- 2018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Economically Disadvantaged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Minority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with Disabilities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Learners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53" name="Google Shape;153;p21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9144000" cy="221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Our School Improvement Plan</a:t>
            </a:r>
            <a:endParaRPr sz="3000" dirty="0"/>
          </a:p>
        </p:txBody>
      </p:sp>
      <p:sp>
        <p:nvSpPr>
          <p:cNvPr id="4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r>
              <a:rPr lang="en-US" sz="900" dirty="0"/>
              <a:t>15</a:t>
            </a:r>
            <a:endParaRPr sz="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398275" y="1541850"/>
            <a:ext cx="6203700" cy="32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"/>
              <a:buFont typeface="Calibri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Given the data we’ve shared, </a:t>
            </a: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is focused on the following priorities for the 201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U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-201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school year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444500" lvl="0" indent="-330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SCHOOL IIMPROVEMENT GOALS/PRIORITIES HERE]</a:t>
            </a:r>
            <a:endParaRPr sz="1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444500" lvl="0" indent="-330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SCHOOL IMPROVEMENT GOALS/PRIORITIES HERE]</a:t>
            </a:r>
            <a:endParaRPr sz="1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4445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SCHOOL IMPROVEMENT GOALS/PRIORITIES HERE]</a:t>
            </a:r>
            <a:r>
              <a:rPr lang="en-U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/>
          </a:p>
        </p:txBody>
      </p:sp>
      <p:pic>
        <p:nvPicPr>
          <p:cNvPr id="167" name="Google Shape;16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76410">
            <a:off x="6348238" y="3479961"/>
            <a:ext cx="2496474" cy="2257629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168" name="Google Shape;168;p23"/>
          <p:cNvSpPr txBox="1"/>
          <p:nvPr/>
        </p:nvSpPr>
        <p:spPr>
          <a:xfrm rot="885852">
            <a:off x="6519671" y="3986448"/>
            <a:ext cx="2330858" cy="1824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Calibri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Insert the goals and priorities outlined in your school improvement plan.</a:t>
            </a: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2018-2019 School Improvement Goals and Priorities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School Improvement Plan Implementation Timeline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329150" y="1538775"/>
            <a:ext cx="8339400" cy="9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Here is our timeline for attaining the goals outlined in our school’s improvement plan.</a:t>
            </a: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8" name="Google Shape;178;p24"/>
          <p:cNvGraphicFramePr/>
          <p:nvPr/>
        </p:nvGraphicFramePr>
        <p:xfrm>
          <a:off x="402350" y="2207667"/>
          <a:ext cx="8339275" cy="2621065"/>
        </p:xfrm>
        <a:graphic>
          <a:graphicData uri="http://schemas.openxmlformats.org/drawingml/2006/table">
            <a:tbl>
              <a:tblPr>
                <a:noFill/>
                <a:tableStyleId>{F330113B-C0C7-4029-AED9-988E70B98BF9}</a:tableStyleId>
              </a:tblPr>
              <a:tblGrid>
                <a:gridCol w="2183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56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Timeframe</a:t>
                      </a: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Spring-Summer 2018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Fall 2018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Winter 2019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Spring 2019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79" name="Google Shape;17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875063">
            <a:off x="6677837" y="4364350"/>
            <a:ext cx="2279901" cy="2103326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180" name="Google Shape;180;p24"/>
          <p:cNvSpPr txBox="1"/>
          <p:nvPr/>
        </p:nvSpPr>
        <p:spPr>
          <a:xfrm rot="875045">
            <a:off x="7021191" y="4649653"/>
            <a:ext cx="1788321" cy="2068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Insert the timeline for achieving the school or school system goals and priorities outlined in your  plan.</a:t>
            </a:r>
            <a:endParaRPr sz="1500" dirty="0">
              <a:solidFill>
                <a:srgbClr val="FFFFFF"/>
              </a:solidFill>
            </a:endParaRPr>
          </a:p>
        </p:txBody>
      </p:sp>
      <p:sp>
        <p:nvSpPr>
          <p:cNvPr id="181" name="Google Shape;181;p24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9144000" cy="221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Next Steps</a:t>
            </a:r>
            <a:endParaRPr sz="3000"/>
          </a:p>
        </p:txBody>
      </p:sp>
      <p:sp>
        <p:nvSpPr>
          <p:cNvPr id="4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 sz="900" smtClean="0"/>
              <a:t>18</a:t>
            </a:fld>
            <a:endParaRPr sz="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Working Together for School Improvement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422650" y="1460075"/>
            <a:ext cx="6674400" cy="4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We are committed to providing families with meaningful, two-way communication about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’s plan and your child’s academic progress throughout the year.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Here are ways we can partner to meet our plan’s goals: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Communicate with us: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Contact your child’s teacher or principal with questions about your child’s progress, learning needs, or school events/programs through the Remind app.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Support learning at home: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Visit our Parent Center between the hours of 7:00am-5:30pm or attend an upcoming parent workshop to learn more about supporting your child’s learning at home.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1000"/>
              </a:spcBef>
              <a:spcAft>
                <a:spcPts val="1000"/>
              </a:spcAft>
              <a:buSzPts val="1800"/>
              <a:buFont typeface="Calibri"/>
              <a:buChar char="●"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ADDITIONAL BULLETS OR SLIDES AS APPROPRIATE]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14085">
            <a:off x="6729089" y="1988684"/>
            <a:ext cx="2418996" cy="2393957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197" name="Google Shape;197;p26"/>
          <p:cNvSpPr txBox="1"/>
          <p:nvPr/>
        </p:nvSpPr>
        <p:spPr>
          <a:xfrm rot="625243">
            <a:off x="7161438" y="2314461"/>
            <a:ext cx="1831102" cy="159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 this slide to insert information about how parents should communicate with your school throughout the school year to help support the school’s goals.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How to Use this Presentation 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152400" y="1448367"/>
            <a:ext cx="8839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>
                <a:solidFill>
                  <a:srgbClr val="FF0000"/>
                </a:solidFill>
              </a:rPr>
              <a:t>This slide should be removed from the deck once the template is updated.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/>
              <a:t>Instructions: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arenR"/>
            </a:pPr>
            <a:r>
              <a:rPr lang="en-US"/>
              <a:t>Populate all areas requesting school-specific information. They will look like this: </a:t>
            </a:r>
            <a:r>
              <a:rPr lang="en-US" b="1">
                <a:solidFill>
                  <a:srgbClr val="FF0000"/>
                </a:solidFill>
              </a:rPr>
              <a:t>[ENTER SCHOOL INFO]</a:t>
            </a:r>
            <a:endParaRPr b="1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>
                <a:solidFill>
                  <a:srgbClr val="000000"/>
                </a:solidFill>
              </a:rPr>
              <a:t>Add additional slides as necessary.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>
                <a:solidFill>
                  <a:srgbClr val="000000"/>
                </a:solidFill>
              </a:rPr>
              <a:t>Remove any slides that don’t apply to your school. For example, if you are an elementary school, remove high school-specific slides.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>
                <a:solidFill>
                  <a:srgbClr val="000000"/>
                </a:solidFill>
              </a:rPr>
              <a:t>If there are specific instructions for a particular slide, they will appear in an instruction bubble that looks like this:</a:t>
            </a:r>
            <a:endParaRPr>
              <a:solidFill>
                <a:srgbClr val="000000"/>
              </a:solidFill>
            </a:endParaRPr>
          </a:p>
          <a:p>
            <a:pPr marL="45720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Remove the instruction bubbles prior to your presentation. </a:t>
            </a:r>
            <a:endParaRPr>
              <a:solidFill>
                <a:srgbClr val="000000"/>
              </a:solidFill>
            </a:endParaRPr>
          </a:p>
          <a:p>
            <a:pPr marL="230187" marR="0" lvl="0" indent="-2301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i="0" u="none" strike="noStrike" cap="none">
              <a:solidFill>
                <a:srgbClr val="000000"/>
              </a:solidFill>
            </a:endParaRPr>
          </a:p>
          <a:p>
            <a:pPr marL="230187" marR="0" lvl="0" indent="-230187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450"/>
              <a:buFont typeface="Arial"/>
              <a:buNone/>
            </a:pPr>
            <a:endParaRPr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76417">
            <a:off x="896741" y="4644048"/>
            <a:ext cx="2254568" cy="1913305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7"/>
          <p:cNvSpPr txBox="1"/>
          <p:nvPr/>
        </p:nvSpPr>
        <p:spPr>
          <a:xfrm>
            <a:off x="577350" y="1555100"/>
            <a:ext cx="7989300" cy="4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KEY CONTACT INFORMATION HERE INCLUDING BUT NOT LIMITED TO PRINCIPAL PHONE/EMAIL, SCHOOL PHONE/WEBSITE]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7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How to Use this Presentation 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152400" y="1448367"/>
            <a:ext cx="8839200" cy="50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>
                <a:solidFill>
                  <a:srgbClr val="FF0000"/>
                </a:solidFill>
              </a:rPr>
              <a:t>This slide should be removed from the deck once the template is updated.</a:t>
            </a:r>
            <a:endParaRPr i="1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Prior to holding your parent meeting, reflect on the following questions: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Data reflection:</a:t>
            </a:r>
            <a:endParaRPr b="1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How did all of our students perform last year? 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In what subject areas are they excelling? Why?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In what subject areas are they struggling? Why?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Which students are struggling the most? Why?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questions might families have about these data?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Improvement strategies:</a:t>
            </a:r>
            <a:r>
              <a:rPr lang="en-U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new programs, courses or enrichment opportunities did you provide students that helped them achieve their learning goals?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will you do differently this year to sustain your success and address gaps?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Family engagement: </a:t>
            </a:r>
            <a:endParaRPr b="1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How engaged were families in their child’s education this past year? 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can you do to improve communication with families this year?</a:t>
            </a:r>
            <a:endParaRPr sz="1800">
              <a:solidFill>
                <a:srgbClr val="000000"/>
              </a:solidFill>
            </a:endParaRPr>
          </a:p>
          <a:p>
            <a:pPr marL="230187" marR="0" lvl="0" indent="-230187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endParaRPr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27575" y="2265800"/>
            <a:ext cx="7530300" cy="23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[ENTER SCHOOL NAME]</a:t>
            </a:r>
            <a:endParaRPr sz="3600" dirty="0">
              <a:solidFill>
                <a:srgbClr val="FF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SCHOOL IMPROVEMENT </a:t>
            </a:r>
            <a:br>
              <a:rPr lang="en-US" sz="3600" dirty="0"/>
            </a:br>
            <a:r>
              <a:rPr lang="en-US" sz="3600" dirty="0"/>
              <a:t>FAMILY MEETING</a:t>
            </a:r>
            <a:endParaRPr sz="36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0000"/>
                </a:solidFill>
              </a:rPr>
              <a:t>[ENTER DATE]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4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r>
              <a:rPr lang="en-US" sz="900" dirty="0"/>
              <a:t>4</a:t>
            </a:r>
            <a:endParaRPr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9144000" cy="221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WELCOME &amp; OVERVIEW</a:t>
            </a:r>
            <a:endParaRPr sz="3000"/>
          </a:p>
        </p:txBody>
      </p:sp>
      <p:sp>
        <p:nvSpPr>
          <p:cNvPr id="4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r>
              <a:rPr lang="en-US" sz="900" dirty="0"/>
              <a:t>5</a:t>
            </a:r>
            <a:endParaRPr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746550" y="1518800"/>
            <a:ext cx="7650900" cy="47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3810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Here at</a:t>
            </a:r>
            <a:r>
              <a:rPr lang="en-US">
                <a:solidFill>
                  <a:srgbClr val="FF0000"/>
                </a:solidFill>
              </a:rPr>
              <a:t> [ENTER SCHOOL NAME]</a:t>
            </a:r>
            <a:r>
              <a:rPr lang="en-US"/>
              <a:t>, our students are just as capable as any students across the US.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Every day, we are committed to ensuring that our students have the opportunity to grow and thrive so they can reach their potential.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To do this, we need a plan in place to ensure every teacher is prepared to provide every student what they need to be successful. </a:t>
            </a:r>
            <a:br>
              <a:rPr lang="en-US"/>
            </a:b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-100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Welcome 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Families!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3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Creating a Plan for School Improvement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419850" y="1377975"/>
            <a:ext cx="8304300" cy="47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Therefore, as required by state and federal laws and regulations, </a:t>
            </a:r>
            <a:r>
              <a:rPr lang="en-US" sz="1800"/>
              <a:t>we submitted a redesign plan to the </a:t>
            </a:r>
            <a:r>
              <a:rPr lang="en-US"/>
              <a:t>Louisiana</a:t>
            </a:r>
            <a:r>
              <a:rPr lang="en-US" sz="1800"/>
              <a:t> Department of Education in the winter of 2018</a:t>
            </a:r>
            <a:r>
              <a:rPr lang="en-US"/>
              <a:t> to support our school’s improvement. 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/>
              <a:t>We received approval of </a:t>
            </a:r>
            <a:r>
              <a:rPr lang="en-US"/>
              <a:t>this</a:t>
            </a:r>
            <a:r>
              <a:rPr lang="en-US" sz="1800"/>
              <a:t> plan </a:t>
            </a:r>
            <a:r>
              <a:rPr lang="en-US"/>
              <a:t>from the Department </a:t>
            </a:r>
            <a:r>
              <a:rPr lang="en-US" sz="1800"/>
              <a:t>in spring of 2018. 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/>
              <a:t>The key components of our plan that will lead to school improvement include: </a:t>
            </a:r>
            <a:endParaRPr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an improved</a:t>
            </a:r>
            <a:r>
              <a:rPr lang="en-US"/>
              <a:t>, standards-aligned </a:t>
            </a:r>
            <a:r>
              <a:rPr lang="en-US" sz="1800"/>
              <a:t>curriculum for students that meets the criteria to be the highest rated curriculum in the state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training for our teachers on the use of this curriculum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rgbClr val="FF0000"/>
                </a:solidFill>
              </a:rPr>
              <a:t>[ADD ADDITIONAL COMPONENTS AS NECESSARY</a:t>
            </a:r>
            <a:r>
              <a:rPr lang="en-US">
                <a:solidFill>
                  <a:srgbClr val="FF0000"/>
                </a:solidFill>
              </a:rPr>
              <a:t> AND</a:t>
            </a:r>
            <a:r>
              <a:rPr lang="en-US" sz="1800">
                <a:solidFill>
                  <a:srgbClr val="FF0000"/>
                </a:solidFill>
              </a:rPr>
              <a:t> INSERT ADDITIONAL SLIDES AS NECESSARY]</a:t>
            </a:r>
            <a:r>
              <a:rPr lang="en-US" sz="1800"/>
              <a:t/>
            </a:r>
            <a:br>
              <a:rPr lang="en-US" sz="1800"/>
            </a:br>
            <a:endParaRPr sz="1800"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4" y="-18833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Commitment to 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Families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 txBox="1">
            <a:spLocks noGrp="1"/>
          </p:cNvSpPr>
          <p:nvPr>
            <p:ph type="body" idx="1"/>
          </p:nvPr>
        </p:nvSpPr>
        <p:spPr>
          <a:xfrm>
            <a:off x="432000" y="1337350"/>
            <a:ext cx="8280000" cy="47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Our goal is to keep you informed, today and throughout the year, on the implementation of our school improvement plan.</a:t>
            </a:r>
            <a:endParaRPr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Today, we’ll provide information on: </a:t>
            </a:r>
            <a:endParaRPr dirty="0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our school and student performance data that caused the department to identify our school as being in need of improvement; </a:t>
            </a:r>
            <a:endParaRPr dirty="0"/>
          </a:p>
          <a:p>
            <a:pPr marL="457200" lvl="0" indent="-342900" rtl="0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overview of our redesign plan; </a:t>
            </a:r>
            <a:endParaRPr dirty="0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timelines for implementation of our plan and attainment of performance goals; and </a:t>
            </a:r>
            <a:endParaRPr dirty="0"/>
          </a:p>
          <a:p>
            <a:pPr marL="457200" lvl="0" indent="-342900" rtl="0"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-US" dirty="0"/>
              <a:t>implications of our plan for students, families, and educators.</a:t>
            </a:r>
            <a:br>
              <a:rPr lang="en-US" dirty="0"/>
            </a:br>
            <a:endParaRPr dirty="0"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9144000" cy="221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School Performance Data</a:t>
            </a:r>
            <a:endParaRPr sz="3000"/>
          </a:p>
        </p:txBody>
      </p:sp>
      <p:sp>
        <p:nvSpPr>
          <p:cNvPr id="4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r>
              <a:rPr lang="en-US" sz="900" dirty="0"/>
              <a:t>9</a:t>
            </a:r>
            <a:endParaRPr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uisiana Believe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 Believes">
  <a:themeElements>
    <a:clrScheme name="LA Believes 1">
      <a:dk1>
        <a:srgbClr val="212121"/>
      </a:dk1>
      <a:lt1>
        <a:srgbClr val="FFFFFF"/>
      </a:lt1>
      <a:dk2>
        <a:srgbClr val="47A8CA"/>
      </a:dk2>
      <a:lt2>
        <a:srgbClr val="EAEAEA"/>
      </a:lt2>
      <a:accent1>
        <a:srgbClr val="A3D6DD"/>
      </a:accent1>
      <a:accent2>
        <a:srgbClr val="92278E"/>
      </a:accent2>
      <a:accent3>
        <a:srgbClr val="9BBB59"/>
      </a:accent3>
      <a:accent4>
        <a:srgbClr val="8064A2"/>
      </a:accent4>
      <a:accent5>
        <a:srgbClr val="47A8CA"/>
      </a:accent5>
      <a:accent6>
        <a:srgbClr val="F79646"/>
      </a:accent6>
      <a:hlink>
        <a:srgbClr val="3D9BBA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1377</Words>
  <Application>Microsoft Office PowerPoint</Application>
  <PresentationFormat>On-screen Show (4:3)</PresentationFormat>
  <Paragraphs>209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Louisiana Believes</vt:lpstr>
      <vt:lpstr>LA Believes</vt:lpstr>
      <vt:lpstr>Background</vt:lpstr>
      <vt:lpstr>How to Use this Presentation </vt:lpstr>
      <vt:lpstr>How to Use this Presentation </vt:lpstr>
      <vt:lpstr>[ENTER SCHOOL NAME] SCHOOL IMPROVEMENT  FAMILY MEETING [ENTER DATE]</vt:lpstr>
      <vt:lpstr>WELCOME &amp; OVERVIEW</vt:lpstr>
      <vt:lpstr>Welcome [ENTER SCHOOL NAME] Families!</vt:lpstr>
      <vt:lpstr>Creating a Plan for School Improvement</vt:lpstr>
      <vt:lpstr>Commitment to [ENTER SCHOOL NAME] Families</vt:lpstr>
      <vt:lpstr>School Performance Data</vt:lpstr>
      <vt:lpstr>School Performance:  Three Year Trend</vt:lpstr>
      <vt:lpstr>School Performance:  Understanding LEAP Achievement Levels</vt:lpstr>
      <vt:lpstr>School Performance:  LEAP Trends Over Time</vt:lpstr>
      <vt:lpstr>PowerPoint Presentation</vt:lpstr>
      <vt:lpstr>School Performance:  LEAP Trends Over Time with Specific Groups of Students</vt:lpstr>
      <vt:lpstr>Our School Improvement Plan</vt:lpstr>
      <vt:lpstr>2018-2019 School Improvement Goals and Priorities</vt:lpstr>
      <vt:lpstr>School Improvement Plan Implementation Timeline </vt:lpstr>
      <vt:lpstr>Next Steps</vt:lpstr>
      <vt:lpstr>Working Together for School Improvement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Alexis Duque Pritchard</dc:creator>
  <cp:lastModifiedBy>Alexis Pritchard</cp:lastModifiedBy>
  <cp:revision>9</cp:revision>
  <dcterms:modified xsi:type="dcterms:W3CDTF">2019-08-07T00:44:47Z</dcterms:modified>
</cp:coreProperties>
</file>